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42"/>
  </p:notesMasterIdLst>
  <p:sldIdLst>
    <p:sldId id="259" r:id="rId2"/>
    <p:sldId id="347" r:id="rId3"/>
    <p:sldId id="260" r:id="rId4"/>
    <p:sldId id="348" r:id="rId5"/>
    <p:sldId id="349" r:id="rId6"/>
    <p:sldId id="350" r:id="rId7"/>
    <p:sldId id="379" r:id="rId8"/>
    <p:sldId id="354" r:id="rId9"/>
    <p:sldId id="263" r:id="rId10"/>
    <p:sldId id="355" r:id="rId11"/>
    <p:sldId id="380" r:id="rId12"/>
    <p:sldId id="381" r:id="rId13"/>
    <p:sldId id="382" r:id="rId14"/>
    <p:sldId id="383" r:id="rId15"/>
    <p:sldId id="384" r:id="rId16"/>
    <p:sldId id="385" r:id="rId17"/>
    <p:sldId id="353" r:id="rId18"/>
    <p:sldId id="352" r:id="rId19"/>
    <p:sldId id="361" r:id="rId20"/>
    <p:sldId id="362" r:id="rId21"/>
    <p:sldId id="359" r:id="rId22"/>
    <p:sldId id="364" r:id="rId23"/>
    <p:sldId id="363" r:id="rId24"/>
    <p:sldId id="357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51" r:id="rId38"/>
    <p:sldId id="377" r:id="rId39"/>
    <p:sldId id="378" r:id="rId40"/>
    <p:sldId id="344" r:id="rId41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al Mueller" initials="" lastIdx="9" clrIdx="0"/>
  <p:cmAuthor id="1" name="Chuck Erickson" initials="" lastIdx="6" clrIdx="1"/>
  <p:cmAuthor id="2" name="Adam Glick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BF7"/>
    <a:srgbClr val="34A853"/>
    <a:srgbClr val="FBBC05"/>
    <a:srgbClr val="EA4335"/>
    <a:srgbClr val="75787A"/>
    <a:srgbClr val="008D87"/>
    <a:srgbClr val="D5323E"/>
    <a:srgbClr val="CE2D38"/>
    <a:srgbClr val="152A34"/>
    <a:srgbClr val="00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7"/>
    <p:restoredTop sz="94218"/>
  </p:normalViewPr>
  <p:slideViewPr>
    <p:cSldViewPr snapToGrid="0" snapToObjects="1">
      <p:cViewPr varScale="1">
        <p:scale>
          <a:sx n="142" d="100"/>
          <a:sy n="142" d="100"/>
        </p:scale>
        <p:origin x="63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8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7181" y="696912"/>
            <a:ext cx="6195899" cy="3486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4118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</p:spPr>
        <p:txBody>
          <a:bodyPr lIns="93275" tIns="93275" rIns="93275" bIns="93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970937" y="8829966"/>
            <a:ext cx="3037839" cy="464820"/>
          </a:xfrm>
          <a:prstGeom prst="rect">
            <a:avLst/>
          </a:prstGeom>
        </p:spPr>
        <p:txBody>
          <a:bodyPr lIns="93275" tIns="93275" rIns="93275" bIns="932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1400"/>
              <a:t>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26846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567F32F5-6B41-526A-D3CF-30DA969C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2C183197-F77F-0C23-9827-8C1417186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0B2F09AE-32F2-37C7-0553-25CE22B58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5332C46E-E99E-FE40-DF73-3F345FFB57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69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7795D484-6067-D392-CA43-7466546B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3EA3184A-66BE-83C7-2D42-12475B993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45EB8D9-D42B-247F-B452-F266C070C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BD5C6882-9354-4026-8431-F84293F3EA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23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F58829F8-14AB-3E43-0003-7024F950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D7514735-2E6F-63FC-5073-D775269E8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370F1114-4F00-1250-6929-790122D2E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5673EF70-77C1-9D96-6466-151E498CAE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68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C72F368-0E8F-FEA0-1E39-9DAE5318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>
            <a:extLst>
              <a:ext uri="{FF2B5EF4-FFF2-40B4-BE49-F238E27FC236}">
                <a16:creationId xmlns:a16="http://schemas.microsoft.com/office/drawing/2014/main" id="{2AFB29CB-ED4A-DBC9-5D3C-216E9DFAA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>
            <a:extLst>
              <a:ext uri="{FF2B5EF4-FFF2-40B4-BE49-F238E27FC236}">
                <a16:creationId xmlns:a16="http://schemas.microsoft.com/office/drawing/2014/main" id="{CB55D79F-CD74-CB32-CE4C-0DC008026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>
            <a:extLst>
              <a:ext uri="{FF2B5EF4-FFF2-40B4-BE49-F238E27FC236}">
                <a16:creationId xmlns:a16="http://schemas.microsoft.com/office/drawing/2014/main" id="{A7E8184F-8E90-98F3-3EE1-B160703EFE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65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EBABA4DD-BA6E-F2AC-4189-5B18606E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BCD1600C-AAF1-97C6-3E1D-D325516BA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44922F2E-0764-03F9-4976-0BD7C89EE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1EF55BB8-9711-473B-A6A6-5FDCD39808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013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BC6FAED-2130-0FC5-F7D0-E531E00D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>
            <a:extLst>
              <a:ext uri="{FF2B5EF4-FFF2-40B4-BE49-F238E27FC236}">
                <a16:creationId xmlns:a16="http://schemas.microsoft.com/office/drawing/2014/main" id="{9D80850C-E651-7146-0560-CBD554C44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>
            <a:extLst>
              <a:ext uri="{FF2B5EF4-FFF2-40B4-BE49-F238E27FC236}">
                <a16:creationId xmlns:a16="http://schemas.microsoft.com/office/drawing/2014/main" id="{FC82FE0C-FB4B-AC2D-A118-828E6DB04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>
            <a:extLst>
              <a:ext uri="{FF2B5EF4-FFF2-40B4-BE49-F238E27FC236}">
                <a16:creationId xmlns:a16="http://schemas.microsoft.com/office/drawing/2014/main" id="{A5035F33-9030-3367-68A2-7C96C31640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882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66ADD001-E30F-D382-E852-6461526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34DBFFD3-7853-07BB-FDD5-D47A13BC8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97788443-2393-7396-085C-4ED27584BB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256120C8-6EF1-04A1-3C25-B001027628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81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2E2DB590-6272-A4AA-7EE9-A1B81AB2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566FCD4F-6B1E-360A-AB9F-57F8D2B52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1D22F9CC-B0E3-BC75-66C0-2C9F5D401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F52250C9-2513-02BE-73FA-FA9E1A8D96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65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7C774EC8-6DC9-93BB-4060-3C0BF1665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CE0AA0DC-7A8D-89CA-678C-B6068BEAD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56A23D0-9814-1D22-0AB2-679BAFE1C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E745E450-05DE-E31F-3705-3E2950B567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33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F621D552-1EAB-F157-9914-2073B77C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717D967E-CF24-E7B6-C92D-B4FF94D86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51D8589A-BAE3-5BA7-8C86-7E58DE6AB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132366CD-E527-76D4-469B-5C5AE2953D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54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General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App Engine and Cloud Endpoints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Compute Engine and REST or gRPC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Content Management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Digital Asset Management and Sharing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Google App Engine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Managed VMs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GitLabCIonGKE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Hadoop on Google Cloud Platform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High Performance Computing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Stream Processing IoT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General &gt; Web Application on Google App Engine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100"/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Specific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Hybrid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Live Streaming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Transcoding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Backend Database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Gaming Analytics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Real-Time AAA Games Servers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Publisher side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Real-Time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MQTT to PubSub Broker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Sensor stream ingest and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Monte Carlo Simulations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Time Series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Continuous Delivery with Spinnaker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Jenkins on k8s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Scale Testing with Kubernetes+Locust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UI Testing with Kubernetes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Cold standby server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Warm static site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with Application Replication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Hosting Filers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API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Content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Dynamic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Mobile Site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Static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Mobile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Genomics, Secondary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Patient Monitoring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Variant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Beacons and Targeted Marketing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Fraud Detection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PCI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Real-Time Inventory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Recommendation Engines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Shopping Cart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Complex Event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Log Processing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Big Data &gt; Time Series Analysis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32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31375E3A-FB2A-06C3-7452-D9EDA3989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79674ADD-42C6-BD0D-E843-39C8C1EED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E2B8DCD6-F556-C3B5-4AE5-39740203B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2819F6C2-DDAE-B483-9A54-0999F93C8A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168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E7EE09BC-FA11-6684-8B2B-DF7A6CE4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0FAC6262-D470-5EA2-6ED0-9FD6EF4E6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B2D3991B-11D8-1D93-895F-6B06F0DF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72887632-5D12-A993-098E-B292AF1570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126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BD14503F-0F10-61A0-E3CA-646AA215D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76666775-A4BD-2BA0-1C63-3A72DE3A3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16F16EF4-80DF-9761-EE89-64A628E2F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E66E0A05-AB11-5336-FC08-DE9493ABA2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244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341493E1-0D59-8BF5-64BF-552CA906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BE2A240B-A290-543F-7399-606AF4360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80968ED9-1D0D-06A9-1A83-8D82C455D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CF799E56-81A9-6B88-128E-02372B543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77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2E4EAA4A-075F-96C8-6C01-1BF6553C4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3D146F79-7B53-FD06-D9F5-27A6BF9FF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27E380F2-3686-D867-A715-59CD828FD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35D69036-A626-0250-D768-FC9351826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68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721FFC90-F833-B39F-5736-D27C3D7D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98B10504-90FB-A08A-2EFF-D0DAC9E86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F1F4676-728F-FAA1-2B1B-19B7ED4C7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D98FF338-7B76-EBBB-FFB7-E1ED61B4BB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890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02A8DD1F-D496-FE93-C593-A65E24E1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1D930E9B-77AC-F9C6-18A7-39A20AA65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7FA75E4B-CE6B-793A-DACC-37C6745B7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1ADD27CC-0079-79AB-A44A-F9822F0077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98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9B3DAEAB-F540-FD5C-2F4F-367194C4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8B730C92-C95C-CFF5-43B9-0E1FACED20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0AC6A31A-6C10-6581-2D35-39B578529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A7DDD351-D816-A4EC-AB3F-3706DF7AFA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457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41765A7F-E082-261F-7EC6-0CC30A93A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EFEF0CAF-FBAD-3A6B-6BEB-B11310A92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2EF1E1B3-12B5-B663-B0DF-1433ED631E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DE0C112E-7457-2D3D-8BB0-D1FD778BCC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735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800E317D-4D70-70AC-1B26-282C2AB5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F1BA65E7-9E4E-85E4-C7CA-1A64BCD83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23A7DBC0-45E3-B58B-57A9-56C806029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439B8C02-FB11-CA42-E861-D3266BC0D1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0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3E6694B1-2809-1A5E-E1AB-5018A790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>
            <a:extLst>
              <a:ext uri="{FF2B5EF4-FFF2-40B4-BE49-F238E27FC236}">
                <a16:creationId xmlns:a16="http://schemas.microsoft.com/office/drawing/2014/main" id="{DC006873-D465-A81A-B867-7E2764D15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>
            <a:extLst>
              <a:ext uri="{FF2B5EF4-FFF2-40B4-BE49-F238E27FC236}">
                <a16:creationId xmlns:a16="http://schemas.microsoft.com/office/drawing/2014/main" id="{BFC463B5-9B62-368D-A9B4-17EC0E2F7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General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App Engine and Cloud Endpoints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Compute Engine and REST or gRPC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Content Management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Digital Asset Management and Sharing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Google App Engine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Managed VMs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GitLabCIonGKE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Hadoop on Google Cloud Platform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High Performance Computing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Stream Processing IoT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General &gt; Web Application on Google App Engine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100"/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Specific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Hybrid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Live Streaming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Transcoding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Backend Database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Gaming Analytics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Real-Time AAA Games Servers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Publisher side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Real-Time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MQTT to PubSub Broker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Sensor stream ingest and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Monte Carlo Simulations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Time Series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Continuous Delivery with Spinnaker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Jenkins on k8s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Scale Testing with Kubernetes+Locust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UI Testing with Kubernetes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Cold standby server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Warm static site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with Application Replication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Hosting Filers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API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Content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Dynamic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Mobile Site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Static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Mobile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Genomics, Secondary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Patient Monitoring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Variant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Beacons and Targeted Marketing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Fraud Detection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PCI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Real-Time Inventory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Recommendation Engines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Shopping Cart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Complex Event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Log Processing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Big Data &gt; Time Series Analysis</a:t>
            </a:r>
          </a:p>
        </p:txBody>
      </p:sp>
      <p:sp>
        <p:nvSpPr>
          <p:cNvPr id="303" name="Shape 303">
            <a:extLst>
              <a:ext uri="{FF2B5EF4-FFF2-40B4-BE49-F238E27FC236}">
                <a16:creationId xmlns:a16="http://schemas.microsoft.com/office/drawing/2014/main" id="{28FB45E8-3C1A-31D9-A256-9CADB69C2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65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D89DE576-D834-9A64-FF29-0F126BD7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55169F8E-F667-9501-097F-4377C3531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CE98776C-D416-F490-EB94-90757448A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F23643E2-1F2A-22C4-9AE7-63253C9EB2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793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D2E72321-D53A-AFE6-ECF5-82E04085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6C3CDD83-8431-C4C6-FB90-4653C9BF6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CF4AF33B-1178-D3B1-D3E8-066F328CA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D9F2A935-084D-1F01-A0CA-913B59655C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82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09BAD64F-AB8E-4B7D-8B87-208B8324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3A5594E7-A290-8435-35FF-6966F1282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78E79A57-A69A-FC48-4C7B-A358F0560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340820F6-1A1D-7090-2AD8-9CA5628E3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029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D5903064-E6C3-49FE-1AFE-B4E2456CA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921FA412-57DF-A84D-AF8A-23DB3F96E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04D83C0A-BD87-C9E7-E1FD-358ACF07E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E575F838-E8A7-F0CD-86E7-419D6A444B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866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B62D1EAB-86AA-DA8B-7C46-B9329BD78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7D7E9A61-DAE7-3177-26D8-6190D4ABC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43B630B7-DAE6-5D12-AD5D-05FB671C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E3D20FD4-AE3A-1ED2-08E5-A4087B6828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309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9ADA16A4-BC81-8DC9-5F7F-B5DF54DA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>
            <a:extLst>
              <a:ext uri="{FF2B5EF4-FFF2-40B4-BE49-F238E27FC236}">
                <a16:creationId xmlns:a16="http://schemas.microsoft.com/office/drawing/2014/main" id="{32F8B01C-DEBC-3688-3DB9-6C830F79D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>
            <a:extLst>
              <a:ext uri="{FF2B5EF4-FFF2-40B4-BE49-F238E27FC236}">
                <a16:creationId xmlns:a16="http://schemas.microsoft.com/office/drawing/2014/main" id="{ABE43746-3A0B-4BD8-ACC8-3FE0F0E0E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>
            <a:extLst>
              <a:ext uri="{FF2B5EF4-FFF2-40B4-BE49-F238E27FC236}">
                <a16:creationId xmlns:a16="http://schemas.microsoft.com/office/drawing/2014/main" id="{8535D9CB-9B53-A41D-DFAE-A8B2CF1BB0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696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8BD2F9CE-CB51-DA47-1510-2AFD94129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E5E0B5D2-3DB7-3E9C-9010-F4A7101118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12802893-A0AB-7FFB-1358-C54242428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6504B5C9-3359-4452-CBBC-02D8F60B63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510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EB2040BB-AE28-1733-3ED3-7BC54319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15B643C5-AA57-8700-7F3A-B303F6082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28D62FB4-991C-D95B-C59C-D6A89F6FC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4F7EE292-570C-04D2-D416-482ED2C7B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7375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Shape 559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98" name="Shape 55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9" name="Shape 559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164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706950E-D652-119B-070C-A17B9A520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>
            <a:extLst>
              <a:ext uri="{FF2B5EF4-FFF2-40B4-BE49-F238E27FC236}">
                <a16:creationId xmlns:a16="http://schemas.microsoft.com/office/drawing/2014/main" id="{7587EEF0-223C-2886-E917-BB705050B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>
            <a:extLst>
              <a:ext uri="{FF2B5EF4-FFF2-40B4-BE49-F238E27FC236}">
                <a16:creationId xmlns:a16="http://schemas.microsoft.com/office/drawing/2014/main" id="{7FB72AA6-560C-1E83-D204-5562D1DBB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General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App Engine and Cloud Endpoints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Compute Engine and REST or gRPC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Content Management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Digital Asset Management and Sharing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Google App Engine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 and Managed VMs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Firebase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GitLabCIonGKE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Hadoop on Google Cloud Platform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High Performance Computing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General &gt; Real Time Stream Processing IoT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General &gt; Web Application on Google App Engine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100"/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u="sng"/>
              <a:t>Diagram Examples: Specific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Hybrid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Live Streaming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Rendering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Media &gt; Transcoding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Backend Database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Gaming Analytics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Gaming &gt; Real-Time AAA Games Servers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Publisher side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Digital Marketing &gt; Real-Time Bidding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MQTT to PubSub Broker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Internet of Things &gt; Sensor stream ingest and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Monte Carlo Simulations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Financial Services &gt; Time Series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Continuous Delivery with Spinnaker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Jenkins on k8s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Scale Testing with Kubernetes+Locust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Dev Test &gt; UI Testing with Kubernetes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Cold standby server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Warm static site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DR with Application Replication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Backup and Archive &gt; Hosting Filers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API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Content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Dynamic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Mobile Site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Websites &gt; Static Hosting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Mobile &gt; Mobile Game Backend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Genomics, Secondary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Patient Monitoring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LifeSciences &gt; Variant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Beacons and Targeted Marketing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Fraud Detection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PCI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Real-Time Inventory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Recommendation Engines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Retail &gt; Shopping Cart Analysis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Complex Event Processing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DMP Data Warehouse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Big Data &gt; Log Processing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/>
              <a:t>Big Data &gt; Time Series Analysis</a:t>
            </a:r>
          </a:p>
        </p:txBody>
      </p:sp>
      <p:sp>
        <p:nvSpPr>
          <p:cNvPr id="303" name="Shape 303">
            <a:extLst>
              <a:ext uri="{FF2B5EF4-FFF2-40B4-BE49-F238E27FC236}">
                <a16:creationId xmlns:a16="http://schemas.microsoft.com/office/drawing/2014/main" id="{E7E6938F-C817-0B16-5638-A3052683DB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2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25860EC-3567-CCD1-730F-35A0ACE3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>
            <a:extLst>
              <a:ext uri="{FF2B5EF4-FFF2-40B4-BE49-F238E27FC236}">
                <a16:creationId xmlns:a16="http://schemas.microsoft.com/office/drawing/2014/main" id="{C969AE1A-AC42-07F0-621D-BBEB0FD7B9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>
            <a:extLst>
              <a:ext uri="{FF2B5EF4-FFF2-40B4-BE49-F238E27FC236}">
                <a16:creationId xmlns:a16="http://schemas.microsoft.com/office/drawing/2014/main" id="{0F42AC10-2CC3-F443-0F54-917E6B09B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>
            <a:extLst>
              <a:ext uri="{FF2B5EF4-FFF2-40B4-BE49-F238E27FC236}">
                <a16:creationId xmlns:a16="http://schemas.microsoft.com/office/drawing/2014/main" id="{1FDFEB95-22F7-B66D-8C4D-B00BF8E050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8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545439DC-D22D-0DAF-1CF1-F911DF59C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24E881DD-0195-22A5-F33A-600C9F3A0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439991E-72B3-3480-4624-F728DEEF0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EFAED567-74E9-C0B1-3494-C3ED2B2B46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553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83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16413A5C-3116-BE29-59EB-D076F5990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27C2A5E1-67A8-649C-F644-330D77C72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FC0A3A3-4911-B138-C435-5C077F69C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BD268EF3-1747-F430-7870-72A90A1770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01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>
          <a:extLst>
            <a:ext uri="{FF2B5EF4-FFF2-40B4-BE49-F238E27FC236}">
              <a16:creationId xmlns:a16="http://schemas.microsoft.com/office/drawing/2014/main" id="{67EC4EA8-5738-876A-A40A-2339069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>
            <a:extLst>
              <a:ext uri="{FF2B5EF4-FFF2-40B4-BE49-F238E27FC236}">
                <a16:creationId xmlns:a16="http://schemas.microsoft.com/office/drawing/2014/main" id="{B7249893-A229-A7A0-7EBC-B2D14076F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6" name="Shape 5196">
            <a:extLst>
              <a:ext uri="{FF2B5EF4-FFF2-40B4-BE49-F238E27FC236}">
                <a16:creationId xmlns:a16="http://schemas.microsoft.com/office/drawing/2014/main" id="{DBBF5CBF-1826-BCF1-9707-846D4634A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>
            <a:extLst>
              <a:ext uri="{FF2B5EF4-FFF2-40B4-BE49-F238E27FC236}">
                <a16:creationId xmlns:a16="http://schemas.microsoft.com/office/drawing/2014/main" id="{100D83D6-FEF2-0901-D660-D62E8308DF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29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">
    <p:bg>
      <p:bgPr>
        <a:solidFill>
          <a:srgbClr val="33333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61653" y="1880582"/>
            <a:ext cx="6244500" cy="74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>
              <a:spcBef>
                <a:spcPts val="0"/>
              </a:spcBef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 sz="1400"/>
            </a:lvl2pPr>
            <a:lvl3pPr lvl="2" rtl="0">
              <a:spcBef>
                <a:spcPts val="0"/>
              </a:spcBef>
              <a:buNone/>
              <a:defRPr sz="1400"/>
            </a:lvl3pPr>
            <a:lvl4pPr lvl="3" rtl="0">
              <a:spcBef>
                <a:spcPts val="0"/>
              </a:spcBef>
              <a:buNone/>
              <a:defRPr sz="1400"/>
            </a:lvl4pPr>
            <a:lvl5pPr lvl="4" rtl="0">
              <a:spcBef>
                <a:spcPts val="0"/>
              </a:spcBef>
              <a:buNone/>
              <a:defRPr sz="1400"/>
            </a:lvl5pPr>
            <a:lvl6pPr lvl="5" rtl="0">
              <a:spcBef>
                <a:spcPts val="0"/>
              </a:spcBef>
              <a:buNone/>
              <a:defRPr sz="1400"/>
            </a:lvl6pPr>
            <a:lvl7pPr lvl="6" rtl="0">
              <a:spcBef>
                <a:spcPts val="0"/>
              </a:spcBef>
              <a:buNone/>
              <a:defRPr sz="1400"/>
            </a:lvl7pPr>
            <a:lvl8pPr lvl="7" rtl="0">
              <a:spcBef>
                <a:spcPts val="0"/>
              </a:spcBef>
              <a:buNone/>
              <a:defRPr sz="1400"/>
            </a:lvl8pPr>
            <a:lvl9pPr lvl="8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364683" y="-6"/>
            <a:ext cx="1986925" cy="86699"/>
            <a:chOff x="364669" y="4969989"/>
            <a:chExt cx="996902" cy="43500"/>
          </a:xfrm>
        </p:grpSpPr>
        <p:sp>
          <p:nvSpPr>
            <p:cNvPr id="19" name="Shape 19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 with 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2432" y="1380950"/>
            <a:ext cx="1979767" cy="309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379929" y="1047750"/>
            <a:ext cx="1982271" cy="280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-bleed image Slide with description">
    <p:bg>
      <p:bgPr>
        <a:solidFill>
          <a:srgbClr val="33333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2432" y="1380950"/>
            <a:ext cx="1979767" cy="309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79929" y="1047750"/>
            <a:ext cx="1982271" cy="280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 Blue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6801960" y="4936551"/>
            <a:ext cx="1580039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648200" y="4936551"/>
            <a:ext cx="1023126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Shape 88" descr="logo_lockup_cloud_platform_icon_vertical_white_lockup_cloud_platform_icon_vertical copy.png"/>
          <p:cNvPicPr preferRelativeResize="0"/>
          <p:nvPr/>
        </p:nvPicPr>
        <p:blipFill rotWithShape="1">
          <a:blip r:embed="rId2">
            <a:alphaModFix/>
          </a:blip>
          <a:srcRect l="129" r="129"/>
          <a:stretch/>
        </p:blipFill>
        <p:spPr>
          <a:xfrm>
            <a:off x="364068" y="4915750"/>
            <a:ext cx="129590" cy="11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 Red">
    <p:bg>
      <p:bgPr>
        <a:solidFill>
          <a:srgbClr val="EA43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Shape 91" descr="logo_lockup_cloud_platform_icon_vertical_white_lockup_cloud_platform_icon_vertical copy.png"/>
          <p:cNvPicPr preferRelativeResize="0"/>
          <p:nvPr/>
        </p:nvPicPr>
        <p:blipFill rotWithShape="1">
          <a:blip r:embed="rId2">
            <a:alphaModFix/>
          </a:blip>
          <a:srcRect l="129" r="129"/>
          <a:stretch/>
        </p:blipFill>
        <p:spPr>
          <a:xfrm>
            <a:off x="364068" y="4915750"/>
            <a:ext cx="129590" cy="11519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801960" y="4936551"/>
            <a:ext cx="1580039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648200" y="4936551"/>
            <a:ext cx="1023126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 Yellow">
    <p:bg>
      <p:bgPr>
        <a:solidFill>
          <a:srgbClr val="FBBC0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7" name="Shape 97" descr="logo_lockup_cloud_platform_icon_vertical_white_lockup_cloud_platform_icon_vertical copy.png"/>
          <p:cNvPicPr preferRelativeResize="0"/>
          <p:nvPr/>
        </p:nvPicPr>
        <p:blipFill rotWithShape="1">
          <a:blip r:embed="rId2">
            <a:alphaModFix/>
          </a:blip>
          <a:srcRect l="129" r="129"/>
          <a:stretch/>
        </p:blipFill>
        <p:spPr>
          <a:xfrm>
            <a:off x="364068" y="4915750"/>
            <a:ext cx="129590" cy="11519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6801960" y="4936551"/>
            <a:ext cx="1580039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648200" y="4936551"/>
            <a:ext cx="1023126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 Green">
    <p:bg>
      <p:bgPr>
        <a:solidFill>
          <a:srgbClr val="34A85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3" name="Shape 103" descr="logo_lockup_cloud_platform_icon_vertical_white_lockup_cloud_platform_icon_vertical copy.png"/>
          <p:cNvPicPr preferRelativeResize="0"/>
          <p:nvPr/>
        </p:nvPicPr>
        <p:blipFill rotWithShape="1">
          <a:blip r:embed="rId2">
            <a:alphaModFix/>
          </a:blip>
          <a:srcRect l="129" r="129"/>
          <a:stretch/>
        </p:blipFill>
        <p:spPr>
          <a:xfrm>
            <a:off x="364068" y="4915750"/>
            <a:ext cx="129590" cy="115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6801960" y="4936551"/>
            <a:ext cx="1580039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648200" y="4936551"/>
            <a:ext cx="1023126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 Quote with background imag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Callout Quote with background imag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79383" y="2247305"/>
            <a:ext cx="8234923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81001" y="2247305"/>
            <a:ext cx="8431687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6851" y="1245470"/>
            <a:ext cx="396164" cy="35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81000" y="3638550"/>
            <a:ext cx="8431212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Gray 1">
    <p:bg>
      <p:bgPr>
        <a:solidFill>
          <a:srgbClr val="333333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78400" y="402300"/>
            <a:ext cx="5229000" cy="66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33145" y="1309253"/>
            <a:ext cx="4793700" cy="301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-12605" y="1309253"/>
            <a:ext cx="4793700" cy="301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81001" y="2862074"/>
            <a:ext cx="8431687" cy="648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3943278"/>
            <a:ext cx="8431212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Statement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72960" y="2258684"/>
            <a:ext cx="8374164" cy="626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20" name="Shape 120" descr="icon.png"/>
          <p:cNvPicPr preferRelativeResize="0"/>
          <p:nvPr/>
        </p:nvPicPr>
        <p:blipFill rotWithShape="1">
          <a:blip r:embed="rId2">
            <a:alphaModFix/>
          </a:blip>
          <a:srcRect t="514" b="504"/>
          <a:stretch/>
        </p:blipFill>
        <p:spPr>
          <a:xfrm>
            <a:off x="4267200" y="1311962"/>
            <a:ext cx="609599" cy="53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Statem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72960" y="2258684"/>
            <a:ext cx="8374164" cy="6261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23" name="Shape 123" descr="icon.png"/>
          <p:cNvPicPr preferRelativeResize="0"/>
          <p:nvPr/>
        </p:nvPicPr>
        <p:blipFill rotWithShape="1">
          <a:blip r:embed="rId2">
            <a:alphaModFix/>
          </a:blip>
          <a:srcRect t="514" b="504"/>
          <a:stretch/>
        </p:blipFill>
        <p:spPr>
          <a:xfrm>
            <a:off x="4419600" y="4272616"/>
            <a:ext cx="304799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64616" y="21805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364616" y="1794640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xfrm>
            <a:off x="364613" y="14287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4"/>
          </p:nvPr>
        </p:nvSpPr>
        <p:spPr>
          <a:xfrm>
            <a:off x="364616" y="37807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5"/>
          </p:nvPr>
        </p:nvSpPr>
        <p:spPr>
          <a:xfrm>
            <a:off x="364616" y="3394839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6"/>
          </p:nvPr>
        </p:nvSpPr>
        <p:spPr>
          <a:xfrm>
            <a:off x="364613" y="30289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82867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7"/>
          </p:nvPr>
        </p:nvSpPr>
        <p:spPr>
          <a:xfrm>
            <a:off x="2514602" y="21805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8"/>
          </p:nvPr>
        </p:nvSpPr>
        <p:spPr>
          <a:xfrm>
            <a:off x="2514602" y="1794640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9"/>
          </p:nvPr>
        </p:nvSpPr>
        <p:spPr>
          <a:xfrm>
            <a:off x="2514600" y="14287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3"/>
          </p:nvPr>
        </p:nvSpPr>
        <p:spPr>
          <a:xfrm>
            <a:off x="2514602" y="37807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4"/>
          </p:nvPr>
        </p:nvSpPr>
        <p:spPr>
          <a:xfrm>
            <a:off x="2514602" y="3394839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5"/>
          </p:nvPr>
        </p:nvSpPr>
        <p:spPr>
          <a:xfrm>
            <a:off x="2514600" y="30289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6"/>
          </p:nvPr>
        </p:nvSpPr>
        <p:spPr>
          <a:xfrm>
            <a:off x="4661642" y="21805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7"/>
          </p:nvPr>
        </p:nvSpPr>
        <p:spPr>
          <a:xfrm>
            <a:off x="4661642" y="1794640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8"/>
          </p:nvPr>
        </p:nvSpPr>
        <p:spPr>
          <a:xfrm>
            <a:off x="4661639" y="14287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9"/>
          </p:nvPr>
        </p:nvSpPr>
        <p:spPr>
          <a:xfrm>
            <a:off x="4661642" y="37807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0"/>
          </p:nvPr>
        </p:nvSpPr>
        <p:spPr>
          <a:xfrm>
            <a:off x="4661642" y="3394839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1"/>
          </p:nvPr>
        </p:nvSpPr>
        <p:spPr>
          <a:xfrm>
            <a:off x="4661639" y="30289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2"/>
          </p:nvPr>
        </p:nvSpPr>
        <p:spPr>
          <a:xfrm>
            <a:off x="6808682" y="21805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23"/>
          </p:nvPr>
        </p:nvSpPr>
        <p:spPr>
          <a:xfrm>
            <a:off x="6808682" y="1794640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4"/>
          </p:nvPr>
        </p:nvSpPr>
        <p:spPr>
          <a:xfrm>
            <a:off x="6808679" y="14287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5"/>
          </p:nvPr>
        </p:nvSpPr>
        <p:spPr>
          <a:xfrm>
            <a:off x="6808682" y="3780707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6"/>
          </p:nvPr>
        </p:nvSpPr>
        <p:spPr>
          <a:xfrm>
            <a:off x="6808682" y="3394839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7"/>
          </p:nvPr>
        </p:nvSpPr>
        <p:spPr>
          <a:xfrm>
            <a:off x="6808679" y="3028950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s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64616" y="3013659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364616" y="2627792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3"/>
          </p:nvPr>
        </p:nvSpPr>
        <p:spPr>
          <a:xfrm>
            <a:off x="364613" y="2087674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82867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4"/>
          </p:nvPr>
        </p:nvSpPr>
        <p:spPr>
          <a:xfrm>
            <a:off x="2514602" y="3013659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5"/>
          </p:nvPr>
        </p:nvSpPr>
        <p:spPr>
          <a:xfrm>
            <a:off x="2514602" y="2627792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6"/>
          </p:nvPr>
        </p:nvSpPr>
        <p:spPr>
          <a:xfrm>
            <a:off x="2514600" y="2087674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7"/>
          </p:nvPr>
        </p:nvSpPr>
        <p:spPr>
          <a:xfrm>
            <a:off x="4654923" y="3013659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8"/>
          </p:nvPr>
        </p:nvSpPr>
        <p:spPr>
          <a:xfrm>
            <a:off x="4654923" y="2627792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9"/>
          </p:nvPr>
        </p:nvSpPr>
        <p:spPr>
          <a:xfrm>
            <a:off x="4654919" y="2087674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3"/>
          </p:nvPr>
        </p:nvSpPr>
        <p:spPr>
          <a:xfrm>
            <a:off x="6801963" y="3013659"/>
            <a:ext cx="1997583" cy="406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4"/>
          </p:nvPr>
        </p:nvSpPr>
        <p:spPr>
          <a:xfrm>
            <a:off x="6801963" y="2627792"/>
            <a:ext cx="1997583" cy="441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5"/>
          </p:nvPr>
        </p:nvSpPr>
        <p:spPr>
          <a:xfrm>
            <a:off x="6801960" y="2087674"/>
            <a:ext cx="1809750" cy="42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2514600" y="235395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2514600" y="256863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8200" y="235395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8200" y="256863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5"/>
          </p:nvPr>
        </p:nvSpPr>
        <p:spPr>
          <a:xfrm>
            <a:off x="6815400" y="235395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6"/>
          </p:nvPr>
        </p:nvSpPr>
        <p:spPr>
          <a:xfrm>
            <a:off x="6815400" y="256863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7"/>
          </p:nvPr>
        </p:nvSpPr>
        <p:spPr>
          <a:xfrm>
            <a:off x="366488" y="235395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8"/>
          </p:nvPr>
        </p:nvSpPr>
        <p:spPr>
          <a:xfrm>
            <a:off x="366488" y="2568630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9"/>
          </p:nvPr>
        </p:nvSpPr>
        <p:spPr>
          <a:xfrm>
            <a:off x="2514600" y="4021948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3"/>
          </p:nvPr>
        </p:nvSpPr>
        <p:spPr>
          <a:xfrm>
            <a:off x="2514600" y="4236626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4"/>
          </p:nvPr>
        </p:nvSpPr>
        <p:spPr>
          <a:xfrm>
            <a:off x="4648200" y="4021948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5"/>
          </p:nvPr>
        </p:nvSpPr>
        <p:spPr>
          <a:xfrm>
            <a:off x="4648200" y="4236626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6"/>
          </p:nvPr>
        </p:nvSpPr>
        <p:spPr>
          <a:xfrm>
            <a:off x="6815400" y="4021948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7"/>
          </p:nvPr>
        </p:nvSpPr>
        <p:spPr>
          <a:xfrm>
            <a:off x="6815400" y="4236626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8"/>
          </p:nvPr>
        </p:nvSpPr>
        <p:spPr>
          <a:xfrm>
            <a:off x="366488" y="4021948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9"/>
          </p:nvPr>
        </p:nvSpPr>
        <p:spPr>
          <a:xfrm>
            <a:off x="366488" y="4236626"/>
            <a:ext cx="1661583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273443" y="1526932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2"/>
          </p:nvPr>
        </p:nvSpPr>
        <p:spPr>
          <a:xfrm>
            <a:off x="3273443" y="1755049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3"/>
          </p:nvPr>
        </p:nvSpPr>
        <p:spPr>
          <a:xfrm>
            <a:off x="3273443" y="2747675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4"/>
          </p:nvPr>
        </p:nvSpPr>
        <p:spPr>
          <a:xfrm>
            <a:off x="3273443" y="2975791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5"/>
          </p:nvPr>
        </p:nvSpPr>
        <p:spPr>
          <a:xfrm>
            <a:off x="3273443" y="3968419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6"/>
          </p:nvPr>
        </p:nvSpPr>
        <p:spPr>
          <a:xfrm>
            <a:off x="3273443" y="4196535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7"/>
          </p:nvPr>
        </p:nvSpPr>
        <p:spPr>
          <a:xfrm>
            <a:off x="5407044" y="1526932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8"/>
          </p:nvPr>
        </p:nvSpPr>
        <p:spPr>
          <a:xfrm>
            <a:off x="5407044" y="1755049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9"/>
          </p:nvPr>
        </p:nvSpPr>
        <p:spPr>
          <a:xfrm>
            <a:off x="5407044" y="2747675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3"/>
          </p:nvPr>
        </p:nvSpPr>
        <p:spPr>
          <a:xfrm>
            <a:off x="5407044" y="2975791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4"/>
          </p:nvPr>
        </p:nvSpPr>
        <p:spPr>
          <a:xfrm>
            <a:off x="5407044" y="3968419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5"/>
          </p:nvPr>
        </p:nvSpPr>
        <p:spPr>
          <a:xfrm>
            <a:off x="5407044" y="4196535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6"/>
          </p:nvPr>
        </p:nvSpPr>
        <p:spPr>
          <a:xfrm>
            <a:off x="7560609" y="1526932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7"/>
          </p:nvPr>
        </p:nvSpPr>
        <p:spPr>
          <a:xfrm>
            <a:off x="7560609" y="1755049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8"/>
          </p:nvPr>
        </p:nvSpPr>
        <p:spPr>
          <a:xfrm>
            <a:off x="7560609" y="2747675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9"/>
          </p:nvPr>
        </p:nvSpPr>
        <p:spPr>
          <a:xfrm>
            <a:off x="7560609" y="2975791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0"/>
          </p:nvPr>
        </p:nvSpPr>
        <p:spPr>
          <a:xfrm>
            <a:off x="7560609" y="3968419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21"/>
          </p:nvPr>
        </p:nvSpPr>
        <p:spPr>
          <a:xfrm>
            <a:off x="7560609" y="4196535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2"/>
          </p:nvPr>
        </p:nvSpPr>
        <p:spPr>
          <a:xfrm>
            <a:off x="1130844" y="1526932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23"/>
          </p:nvPr>
        </p:nvSpPr>
        <p:spPr>
          <a:xfrm>
            <a:off x="1130844" y="1755049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24"/>
          </p:nvPr>
        </p:nvSpPr>
        <p:spPr>
          <a:xfrm>
            <a:off x="1130844" y="2747675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5"/>
          </p:nvPr>
        </p:nvSpPr>
        <p:spPr>
          <a:xfrm>
            <a:off x="1130844" y="2975791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26"/>
          </p:nvPr>
        </p:nvSpPr>
        <p:spPr>
          <a:xfrm>
            <a:off x="1130844" y="3968419"/>
            <a:ext cx="1510531" cy="259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27"/>
          </p:nvPr>
        </p:nvSpPr>
        <p:spPr>
          <a:xfrm>
            <a:off x="1130844" y="4196535"/>
            <a:ext cx="1510531" cy="428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defRPr/>
            </a:lvl1pPr>
            <a:lvl2pPr marL="0" lvl="1" indent="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graph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514600" y="931959"/>
            <a:ext cx="6268208" cy="362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514600" y="1973899"/>
            <a:ext cx="6268208" cy="2446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marL="284121" lvl="1" indent="-18252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2514600" y="1327946"/>
            <a:ext cx="6268208" cy="225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3"/>
          </p:nvPr>
        </p:nvSpPr>
        <p:spPr>
          <a:xfrm>
            <a:off x="2514600" y="1560940"/>
            <a:ext cx="6268208" cy="225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783089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2482864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3"/>
          </p:nvPr>
        </p:nvSpPr>
        <p:spPr>
          <a:xfrm>
            <a:off x="3182638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4"/>
          </p:nvPr>
        </p:nvSpPr>
        <p:spPr>
          <a:xfrm>
            <a:off x="3882412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5"/>
          </p:nvPr>
        </p:nvSpPr>
        <p:spPr>
          <a:xfrm>
            <a:off x="4582187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6"/>
          </p:nvPr>
        </p:nvSpPr>
        <p:spPr>
          <a:xfrm>
            <a:off x="5281962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7"/>
          </p:nvPr>
        </p:nvSpPr>
        <p:spPr>
          <a:xfrm>
            <a:off x="5981735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8"/>
          </p:nvPr>
        </p:nvSpPr>
        <p:spPr>
          <a:xfrm>
            <a:off x="6681510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9"/>
          </p:nvPr>
        </p:nvSpPr>
        <p:spPr>
          <a:xfrm>
            <a:off x="7381285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3"/>
          </p:nvPr>
        </p:nvSpPr>
        <p:spPr>
          <a:xfrm>
            <a:off x="8081060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4"/>
          </p:nvPr>
        </p:nvSpPr>
        <p:spPr>
          <a:xfrm>
            <a:off x="372959" y="2361308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5"/>
          </p:nvPr>
        </p:nvSpPr>
        <p:spPr>
          <a:xfrm>
            <a:off x="383539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6"/>
          </p:nvPr>
        </p:nvSpPr>
        <p:spPr>
          <a:xfrm>
            <a:off x="372959" y="1593786"/>
            <a:ext cx="2006612" cy="260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7"/>
          </p:nvPr>
        </p:nvSpPr>
        <p:spPr>
          <a:xfrm>
            <a:off x="2503516" y="1593786"/>
            <a:ext cx="2006612" cy="260476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8"/>
          </p:nvPr>
        </p:nvSpPr>
        <p:spPr>
          <a:xfrm>
            <a:off x="4634073" y="1593786"/>
            <a:ext cx="2006612" cy="260476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9"/>
          </p:nvPr>
        </p:nvSpPr>
        <p:spPr>
          <a:xfrm>
            <a:off x="6764635" y="1593786"/>
            <a:ext cx="2006612" cy="260476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20"/>
          </p:nvPr>
        </p:nvSpPr>
        <p:spPr>
          <a:xfrm>
            <a:off x="1083315" y="1912527"/>
            <a:ext cx="592446" cy="19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21"/>
          </p:nvPr>
        </p:nvSpPr>
        <p:spPr>
          <a:xfrm>
            <a:off x="1770589" y="2733661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22"/>
          </p:nvPr>
        </p:nvSpPr>
        <p:spPr>
          <a:xfrm>
            <a:off x="3168222" y="3106014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3"/>
          </p:nvPr>
        </p:nvSpPr>
        <p:spPr>
          <a:xfrm>
            <a:off x="4565853" y="3478367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24"/>
          </p:nvPr>
        </p:nvSpPr>
        <p:spPr>
          <a:xfrm>
            <a:off x="5963485" y="3850719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25"/>
          </p:nvPr>
        </p:nvSpPr>
        <p:spPr>
          <a:xfrm>
            <a:off x="7361114" y="4223071"/>
            <a:ext cx="1410133" cy="286642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75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">
    <p:bg>
      <p:bgPr>
        <a:solidFill>
          <a:srgbClr val="33333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Typ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73062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Shape 241"/>
          <p:cNvGrpSpPr/>
          <p:nvPr/>
        </p:nvGrpSpPr>
        <p:grpSpPr>
          <a:xfrm>
            <a:off x="364683" y="-5"/>
            <a:ext cx="1986925" cy="86699"/>
            <a:chOff x="364669" y="4969989"/>
            <a:chExt cx="996902" cy="43499"/>
          </a:xfrm>
        </p:grpSpPr>
        <p:sp>
          <p:nvSpPr>
            <p:cNvPr id="242" name="Shape 242"/>
            <p:cNvSpPr/>
            <p:nvPr/>
          </p:nvSpPr>
          <p:spPr>
            <a:xfrm>
              <a:off x="364669" y="4969989"/>
              <a:ext cx="249299" cy="43499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613870" y="4969989"/>
              <a:ext cx="249299" cy="43499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863071" y="4969989"/>
              <a:ext cx="249299" cy="43499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112271" y="4969989"/>
              <a:ext cx="249299" cy="43499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foot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-bleed photo">
    <p:bg>
      <p:bgPr>
        <a:solidFill>
          <a:schemeClr val="dk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/2 type &amp; image 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73062" y="1428750"/>
            <a:ext cx="4122599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72959" y="488197"/>
            <a:ext cx="41229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51" name="Shape 251"/>
          <p:cNvGrpSpPr/>
          <p:nvPr/>
        </p:nvGrpSpPr>
        <p:grpSpPr>
          <a:xfrm>
            <a:off x="364669" y="4969989"/>
            <a:ext cx="996775" cy="43445"/>
            <a:chOff x="1143000" y="1161926"/>
            <a:chExt cx="2274185" cy="99599"/>
          </a:xfrm>
        </p:grpSpPr>
        <p:sp>
          <p:nvSpPr>
            <p:cNvPr id="252" name="Shape 252"/>
            <p:cNvSpPr/>
            <p:nvPr/>
          </p:nvSpPr>
          <p:spPr>
            <a:xfrm>
              <a:off x="1143000" y="1161926"/>
              <a:ext cx="568500" cy="99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711563" y="1161926"/>
              <a:ext cx="568500" cy="99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280125" y="1161926"/>
              <a:ext cx="568500" cy="99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848686" y="1161926"/>
              <a:ext cx="568500" cy="99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8382000" y="4936551"/>
            <a:ext cx="400499" cy="7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 Divi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subTitle" idx="1"/>
          </p:nvPr>
        </p:nvSpPr>
        <p:spPr>
          <a:xfrm>
            <a:off x="133875" y="175700"/>
            <a:ext cx="8819700" cy="462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Font typeface="Open Sans"/>
              <a:buNone/>
              <a:defRPr sz="6000" b="0" i="0" u="none" strike="noStrike" cap="none">
                <a:solidFill>
                  <a:srgbClr val="4285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261" name="Shape 261"/>
          <p:cNvGrpSpPr/>
          <p:nvPr/>
        </p:nvGrpSpPr>
        <p:grpSpPr>
          <a:xfrm>
            <a:off x="-12541" y="-11256"/>
            <a:ext cx="9163716" cy="186965"/>
            <a:chOff x="10313692" y="5282680"/>
            <a:chExt cx="1095614" cy="35400"/>
          </a:xfrm>
        </p:grpSpPr>
        <p:sp>
          <p:nvSpPr>
            <p:cNvPr id="262" name="Shape 262"/>
            <p:cNvSpPr/>
            <p:nvPr/>
          </p:nvSpPr>
          <p:spPr>
            <a:xfrm>
              <a:off x="10581406" y="5282680"/>
              <a:ext cx="277500" cy="35400"/>
            </a:xfrm>
            <a:prstGeom prst="rect">
              <a:avLst/>
            </a:prstGeom>
            <a:solidFill>
              <a:srgbClr val="D84437"/>
            </a:solidFill>
            <a:ln>
              <a:noFill/>
            </a:ln>
          </p:spPr>
          <p:txBody>
            <a:bodyPr lIns="121875" tIns="60925" rIns="121875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10858800" y="5282680"/>
              <a:ext cx="275100" cy="35400"/>
            </a:xfrm>
            <a:prstGeom prst="rect">
              <a:avLst/>
            </a:prstGeom>
            <a:solidFill>
              <a:srgbClr val="F4B400"/>
            </a:solidFill>
            <a:ln>
              <a:noFill/>
            </a:ln>
          </p:spPr>
          <p:txBody>
            <a:bodyPr lIns="121875" tIns="60925" rIns="121875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11133906" y="5282680"/>
              <a:ext cx="275400" cy="35400"/>
            </a:xfrm>
            <a:prstGeom prst="rect">
              <a:avLst/>
            </a:prstGeom>
            <a:solidFill>
              <a:srgbClr val="0F9D58"/>
            </a:solidFill>
            <a:ln>
              <a:noFill/>
            </a:ln>
          </p:spPr>
          <p:txBody>
            <a:bodyPr lIns="121875" tIns="60925" rIns="121875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10313692" y="5282680"/>
              <a:ext cx="277500" cy="354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121875" tIns="60925" rIns="121875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  <p:pic>
        <p:nvPicPr>
          <p:cNvPr id="266" name="Shape 266" descr="logo_lockup_cloud_platform_icon_horizontal_ne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6050" y="4903903"/>
            <a:ext cx="1206600" cy="1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8724925" y="4796100"/>
            <a:ext cx="331500" cy="34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7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0" y="47961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Shape 269"/>
          <p:cNvSpPr txBox="1"/>
          <p:nvPr/>
        </p:nvSpPr>
        <p:spPr>
          <a:xfrm>
            <a:off x="133874" y="4796100"/>
            <a:ext cx="3131400" cy="34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00" b="0" i="0" u="none" strike="noStrike" cap="none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Cloud Diagram Style Guide  |  Q4 2016  |  Version 1.3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Option 3 - Titles Only No Foot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logo_lockup_cloud_platform_icon_horizontal.png"/>
          <p:cNvPicPr preferRelativeResize="0"/>
          <p:nvPr/>
        </p:nvPicPr>
        <p:blipFill rotWithShape="1">
          <a:blip r:embed="rId2">
            <a:alphaModFix/>
          </a:blip>
          <a:srcRect t="-10" r="-12120" b="10"/>
          <a:stretch/>
        </p:blipFill>
        <p:spPr>
          <a:xfrm>
            <a:off x="372947" y="4322049"/>
            <a:ext cx="2030700" cy="19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258371" y="2259453"/>
            <a:ext cx="7978499" cy="6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 sz="1400"/>
            </a:lvl2pPr>
            <a:lvl3pPr lvl="2" rtl="0">
              <a:spcBef>
                <a:spcPts val="0"/>
              </a:spcBef>
              <a:buNone/>
              <a:defRPr sz="1400"/>
            </a:lvl3pPr>
            <a:lvl4pPr lvl="3" rtl="0">
              <a:spcBef>
                <a:spcPts val="0"/>
              </a:spcBef>
              <a:buNone/>
              <a:defRPr sz="1400"/>
            </a:lvl4pPr>
            <a:lvl5pPr lvl="4" rtl="0">
              <a:spcBef>
                <a:spcPts val="0"/>
              </a:spcBef>
              <a:buNone/>
              <a:defRPr sz="1400"/>
            </a:lvl5pPr>
            <a:lvl6pPr lvl="5" rtl="0">
              <a:spcBef>
                <a:spcPts val="0"/>
              </a:spcBef>
              <a:buNone/>
              <a:defRPr sz="1400"/>
            </a:lvl6pPr>
            <a:lvl7pPr lvl="6" rtl="0">
              <a:spcBef>
                <a:spcPts val="0"/>
              </a:spcBef>
              <a:buNone/>
              <a:defRPr sz="1400"/>
            </a:lvl7pPr>
            <a:lvl8pPr lvl="7" rtl="0">
              <a:spcBef>
                <a:spcPts val="0"/>
              </a:spcBef>
              <a:buNone/>
              <a:defRPr sz="1400"/>
            </a:lvl8pPr>
            <a:lvl9pPr lvl="8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grpSp>
        <p:nvGrpSpPr>
          <p:cNvPr id="34" name="Shape 34"/>
          <p:cNvGrpSpPr/>
          <p:nvPr/>
        </p:nvGrpSpPr>
        <p:grpSpPr>
          <a:xfrm>
            <a:off x="364683" y="-6"/>
            <a:ext cx="1986925" cy="86699"/>
            <a:chOff x="364669" y="4969989"/>
            <a:chExt cx="996902" cy="43500"/>
          </a:xfrm>
        </p:grpSpPr>
        <p:sp>
          <p:nvSpPr>
            <p:cNvPr id="35" name="Shape 35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F6B1EA-3228-67C9-8AB6-0C8181EA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solidFill>
          <a:srgbClr val="33333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73062" y="1330325"/>
            <a:ext cx="6256336" cy="3146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Type 2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73062" y="1330325"/>
            <a:ext cx="4122736" cy="3222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82867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48198" y="1330325"/>
            <a:ext cx="4141328" cy="3222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ed 2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73062" y="2038350"/>
            <a:ext cx="4122736" cy="25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82867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648198" y="2038350"/>
            <a:ext cx="4141328" cy="25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365125" y="1428750"/>
            <a:ext cx="4130674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4"/>
          </p:nvPr>
        </p:nvSpPr>
        <p:spPr>
          <a:xfrm>
            <a:off x="4648198" y="1428750"/>
            <a:ext cx="4130674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ed 4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73062" y="2190750"/>
            <a:ext cx="1919918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82867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65125" y="1428750"/>
            <a:ext cx="1927857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2522538" y="2190750"/>
            <a:ext cx="1897062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2514600" y="1428750"/>
            <a:ext cx="1904999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5"/>
          </p:nvPr>
        </p:nvSpPr>
        <p:spPr>
          <a:xfrm>
            <a:off x="4640264" y="2190750"/>
            <a:ext cx="1909432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6"/>
          </p:nvPr>
        </p:nvSpPr>
        <p:spPr>
          <a:xfrm>
            <a:off x="4632326" y="1428750"/>
            <a:ext cx="1917371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7"/>
          </p:nvPr>
        </p:nvSpPr>
        <p:spPr>
          <a:xfrm>
            <a:off x="6789738" y="2190750"/>
            <a:ext cx="1923593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8"/>
          </p:nvPr>
        </p:nvSpPr>
        <p:spPr>
          <a:xfrm>
            <a:off x="6781800" y="1428750"/>
            <a:ext cx="1919771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/2 type &amp; imag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73062" y="1428750"/>
            <a:ext cx="4122736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marL="111125" lvl="1" indent="-3492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marL="231775" lvl="2" indent="-41275" algn="l" rtl="0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marL="1028700" lvl="3" indent="-190500" algn="l" rtl="0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257300" lvl="4" indent="-127000" algn="l" rtl="0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72959" y="488197"/>
            <a:ext cx="4122841" cy="841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64615" y="4629150"/>
            <a:ext cx="4131184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" name="Shape 70"/>
          <p:cNvGrpSpPr/>
          <p:nvPr/>
        </p:nvGrpSpPr>
        <p:grpSpPr>
          <a:xfrm>
            <a:off x="364615" y="4970025"/>
            <a:ext cx="996821" cy="43499"/>
            <a:chOff x="364615" y="4970025"/>
            <a:chExt cx="996821" cy="43499"/>
          </a:xfrm>
        </p:grpSpPr>
        <p:sp>
          <p:nvSpPr>
            <p:cNvPr id="71" name="Shape 71"/>
            <p:cNvSpPr/>
            <p:nvPr/>
          </p:nvSpPr>
          <p:spPr>
            <a:xfrm>
              <a:off x="364615" y="4970025"/>
              <a:ext cx="249299" cy="43499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13790" y="4970025"/>
              <a:ext cx="249299" cy="43499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62963" y="4970025"/>
              <a:ext cx="249299" cy="43499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112137" y="4970025"/>
              <a:ext cx="249299" cy="43499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5961" y="1277497"/>
            <a:ext cx="6256500" cy="307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8382000" y="4936551"/>
            <a:ext cx="400358" cy="76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1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-US" sz="700" b="0" i="0" u="none" strike="noStrike" cap="non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364685" y="407792"/>
            <a:ext cx="62565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Roboto"/>
              <a:buNone/>
              <a:defRPr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4" r:id="rId35"/>
    <p:sldLayoutId id="2147483686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hyperlink" Target="https://cloud.google.com/bigquery/docs/vector-search-intro?hl=pt-b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png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6.png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jpeg"/><Relationship Id="rId5" Type="http://schemas.openxmlformats.org/officeDocument/2006/relationships/image" Target="../media/image35.png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4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cloudcheatsheet.withgoogl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258371" y="1197326"/>
            <a:ext cx="8045999" cy="1183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dirty="0" err="1"/>
              <a:t>Fundamentos</a:t>
            </a:r>
            <a:r>
              <a:rPr lang="en-US" sz="4000" dirty="0"/>
              <a:t> de </a:t>
            </a:r>
            <a:r>
              <a:rPr lang="en-US" sz="4000" dirty="0" err="1"/>
              <a:t>Ciência</a:t>
            </a:r>
            <a:r>
              <a:rPr lang="en-US" sz="4000" dirty="0"/>
              <a:t> de Dados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subTitle" idx="1"/>
          </p:nvPr>
        </p:nvSpPr>
        <p:spPr>
          <a:xfrm>
            <a:off x="258371" y="2259453"/>
            <a:ext cx="7978500" cy="62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9B906E73-7978-E9CB-CF0C-1C720C306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4D09AE14-5FA0-FF4D-9A02-15A15710BAB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Tipos de Dados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FB9019B2-5E1B-AD1D-9573-BD33ECC6A846}"/>
              </a:ext>
            </a:extLst>
          </p:cNvPr>
          <p:cNvSpPr/>
          <p:nvPr/>
        </p:nvSpPr>
        <p:spPr>
          <a:xfrm>
            <a:off x="876600" y="558975"/>
            <a:ext cx="7485622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Definição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4420">
            <a:extLst>
              <a:ext uri="{FF2B5EF4-FFF2-40B4-BE49-F238E27FC236}">
                <a16:creationId xmlns:a16="http://schemas.microsoft.com/office/drawing/2014/main" id="{3A3D9C60-7EB1-CA66-6F1C-FD5ACBD2603D}"/>
              </a:ext>
            </a:extLst>
          </p:cNvPr>
          <p:cNvSpPr/>
          <p:nvPr/>
        </p:nvSpPr>
        <p:spPr>
          <a:xfrm>
            <a:off x="876600" y="1581467"/>
            <a:ext cx="2138233" cy="300305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4420">
            <a:extLst>
              <a:ext uri="{FF2B5EF4-FFF2-40B4-BE49-F238E27FC236}">
                <a16:creationId xmlns:a16="http://schemas.microsoft.com/office/drawing/2014/main" id="{D2BD24BD-2E92-6325-ACA8-94B56F1D2463}"/>
              </a:ext>
            </a:extLst>
          </p:cNvPr>
          <p:cNvSpPr/>
          <p:nvPr/>
        </p:nvSpPr>
        <p:spPr>
          <a:xfrm>
            <a:off x="3550294" y="1581467"/>
            <a:ext cx="2138233" cy="300305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8600785-A7E1-5922-0A56-BDB88131187E}"/>
              </a:ext>
            </a:extLst>
          </p:cNvPr>
          <p:cNvSpPr/>
          <p:nvPr/>
        </p:nvSpPr>
        <p:spPr>
          <a:xfrm>
            <a:off x="876603" y="1059711"/>
            <a:ext cx="2138233" cy="2742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Estruturados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354C966-77C8-E160-E6F3-0004097AB869}"/>
              </a:ext>
            </a:extLst>
          </p:cNvPr>
          <p:cNvSpPr/>
          <p:nvPr/>
        </p:nvSpPr>
        <p:spPr>
          <a:xfrm>
            <a:off x="3550296" y="1075011"/>
            <a:ext cx="2138233" cy="274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Semiestruturados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EF5823-ED8F-FE30-7812-061946927298}"/>
              </a:ext>
            </a:extLst>
          </p:cNvPr>
          <p:cNvSpPr/>
          <p:nvPr/>
        </p:nvSpPr>
        <p:spPr>
          <a:xfrm>
            <a:off x="6223989" y="1070221"/>
            <a:ext cx="2138233" cy="2742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Não Estruturados</a:t>
            </a:r>
          </a:p>
        </p:txBody>
      </p:sp>
      <p:pic>
        <p:nvPicPr>
          <p:cNvPr id="8196" name="Picture 4" descr="CSV, XML or JSON - Wise2Sync">
            <a:extLst>
              <a:ext uri="{FF2B5EF4-FFF2-40B4-BE49-F238E27FC236}">
                <a16:creationId xmlns:a16="http://schemas.microsoft.com/office/drawing/2014/main" id="{F4748FF4-C20C-BB3A-23BA-1FA106881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t="21626" r="23961" b="24511"/>
          <a:stretch/>
        </p:blipFill>
        <p:spPr bwMode="auto">
          <a:xfrm>
            <a:off x="3965452" y="2608134"/>
            <a:ext cx="1213096" cy="79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4420">
            <a:extLst>
              <a:ext uri="{FF2B5EF4-FFF2-40B4-BE49-F238E27FC236}">
                <a16:creationId xmlns:a16="http://schemas.microsoft.com/office/drawing/2014/main" id="{F2C93C50-4205-132A-DB96-E6A2516DF183}"/>
              </a:ext>
            </a:extLst>
          </p:cNvPr>
          <p:cNvSpPr/>
          <p:nvPr/>
        </p:nvSpPr>
        <p:spPr>
          <a:xfrm>
            <a:off x="6223989" y="1581467"/>
            <a:ext cx="2138233" cy="300305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0" name="Picture 8" descr="Mp3 Icon #190511 - Free Icons Library">
            <a:extLst>
              <a:ext uri="{FF2B5EF4-FFF2-40B4-BE49-F238E27FC236}">
                <a16:creationId xmlns:a16="http://schemas.microsoft.com/office/drawing/2014/main" id="{1DEF96C2-CA1C-B6F7-C5D9-CEF55970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25" y="1863181"/>
            <a:ext cx="744953" cy="7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AVI | HTML &amp; CSS Wiki | Fandom">
            <a:extLst>
              <a:ext uri="{FF2B5EF4-FFF2-40B4-BE49-F238E27FC236}">
                <a16:creationId xmlns:a16="http://schemas.microsoft.com/office/drawing/2014/main" id="{CE59D653-CA57-217A-C80B-03A3AE80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628" y="2710519"/>
            <a:ext cx="744953" cy="7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22843F9F-690F-337E-8225-AD8A1063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05" y="3575667"/>
            <a:ext cx="714773" cy="71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PDF - Wikipedia">
            <a:extLst>
              <a:ext uri="{FF2B5EF4-FFF2-40B4-BE49-F238E27FC236}">
                <a16:creationId xmlns:a16="http://schemas.microsoft.com/office/drawing/2014/main" id="{0D59887E-92C0-0784-4FC3-D32CB4F1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40" y="3630802"/>
            <a:ext cx="503647" cy="6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Where is this icon located in Windows 10? - Super User">
            <a:extLst>
              <a:ext uri="{FF2B5EF4-FFF2-40B4-BE49-F238E27FC236}">
                <a16:creationId xmlns:a16="http://schemas.microsoft.com/office/drawing/2014/main" id="{E0510252-6085-9A7D-4011-6DFEF622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45" y="1865680"/>
            <a:ext cx="744953" cy="7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mongodb - NoSQL - Database Design: How To Properly Design Or Represent an  Association In A NoSQL Database Schema? - Stack Overflow">
            <a:extLst>
              <a:ext uri="{FF2B5EF4-FFF2-40B4-BE49-F238E27FC236}">
                <a16:creationId xmlns:a16="http://schemas.microsoft.com/office/drawing/2014/main" id="{D9E9318F-22B9-33E3-15AC-E2AFECF3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13" y="2464638"/>
            <a:ext cx="1725006" cy="108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4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CD18010B-4D37-4EC8-36DC-0D04C7C6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77336E9E-303B-8216-08DF-A8DF5ADD841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Tipos de Armazenamento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DA90EE9F-8676-63BF-657E-BAD41842BB6F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– Relacional - SQL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Go Language, Relational Databases and ORMs | Mercado Libre Tech">
            <a:extLst>
              <a:ext uri="{FF2B5EF4-FFF2-40B4-BE49-F238E27FC236}">
                <a16:creationId xmlns:a16="http://schemas.microsoft.com/office/drawing/2014/main" id="{410F2570-2065-7A40-33E0-E60424E2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6" y="1560807"/>
            <a:ext cx="4013235" cy="2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ow to create ER diagram for existing MySQL database with MySQL Workbench -  MySQL Workbench Tutorials">
            <a:extLst>
              <a:ext uri="{FF2B5EF4-FFF2-40B4-BE49-F238E27FC236}">
                <a16:creationId xmlns:a16="http://schemas.microsoft.com/office/drawing/2014/main" id="{0B2B1D04-30EB-A5ED-9070-E45B140C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11" y="1347170"/>
            <a:ext cx="3687026" cy="30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hape 435">
            <a:extLst>
              <a:ext uri="{FF2B5EF4-FFF2-40B4-BE49-F238E27FC236}">
                <a16:creationId xmlns:a16="http://schemas.microsoft.com/office/drawing/2014/main" id="{83A58147-7F69-3336-FFD3-1CDF8997E76A}"/>
              </a:ext>
            </a:extLst>
          </p:cNvPr>
          <p:cNvSpPr txBox="1">
            <a:spLocks/>
          </p:cNvSpPr>
          <p:nvPr/>
        </p:nvSpPr>
        <p:spPr>
          <a:xfrm>
            <a:off x="3410214" y="4211139"/>
            <a:ext cx="232357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DDL, DML, DQL...</a:t>
            </a:r>
            <a:endParaRPr lang="pt-BR" sz="9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4681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DD03C6EF-80A3-117A-0620-7F1A9C214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75653A4B-A7BA-0C59-18CA-1728164A24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Tipos de Armazenamento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9738BF1A-501C-D87E-6BBD-C24680C505D9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– Não Relacional - </a:t>
            </a:r>
            <a:r>
              <a:rPr lang="pt-BR" sz="8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NoSQL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Banco de dados NoSQL para iniciantes: o que é, tipos e mais">
            <a:extLst>
              <a:ext uri="{FF2B5EF4-FFF2-40B4-BE49-F238E27FC236}">
                <a16:creationId xmlns:a16="http://schemas.microsoft.com/office/drawing/2014/main" id="{00DE453E-091A-4EE9-79D6-2F988EC6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97" y="1407542"/>
            <a:ext cx="7896225" cy="2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73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EE309D54-D022-5C4F-7DD0-5EF0639F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4481492C-3E79-F752-81AD-152A4F6F648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Tipos de Armazenamento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E34AF51F-02CB-8EEE-EB8B-F8CEF9FE65B3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– </a:t>
            </a:r>
            <a:r>
              <a:rPr lang="pt-BR" sz="8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NoSQL</a:t>
            </a: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Grafos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6" name="Picture 4" descr="The Graph Database Advantage for Enterprise Architects | Avolution">
            <a:extLst>
              <a:ext uri="{FF2B5EF4-FFF2-40B4-BE49-F238E27FC236}">
                <a16:creationId xmlns:a16="http://schemas.microsoft.com/office/drawing/2014/main" id="{CCA2AF5D-B220-5731-5A9E-B32892EE7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8"/>
          <a:stretch/>
        </p:blipFill>
        <p:spPr bwMode="auto">
          <a:xfrm>
            <a:off x="735330" y="1135050"/>
            <a:ext cx="4372192" cy="35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4CD710-E2D2-D684-94DF-F4BED16D7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74" y="2146220"/>
            <a:ext cx="3752850" cy="154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7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35A8A0B2-07B7-0D7A-DC0F-C0786C0B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CA67D281-AB69-122D-7605-7556FA2027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Tipos de Armazenamento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6532C57C-CBA5-CA16-7CA9-040F3551B4DB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– Vetorial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0E529-F47F-9E4C-82F3-7BE5194F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49" y="1418822"/>
            <a:ext cx="2468506" cy="25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AA7D1E7-6799-4ACB-0F6B-663518EEB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599" y="1418822"/>
            <a:ext cx="4518121" cy="2236470"/>
          </a:xfrm>
          <a:prstGeom prst="rect">
            <a:avLst/>
          </a:prstGeom>
        </p:spPr>
      </p:pic>
      <p:pic>
        <p:nvPicPr>
          <p:cNvPr id="1030" name="Picture 6" descr="Understanding Google BigQuery's Storage and Analysis Pricing | by Akhila  Saineni | Medium">
            <a:extLst>
              <a:ext uri="{FF2B5EF4-FFF2-40B4-BE49-F238E27FC236}">
                <a16:creationId xmlns:a16="http://schemas.microsoft.com/office/drawing/2014/main" id="{DE8191D9-391F-B155-06A8-B49A94F9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45" y="4033810"/>
            <a:ext cx="1748790" cy="74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35">
            <a:hlinkClick r:id="rId7"/>
            <a:extLst>
              <a:ext uri="{FF2B5EF4-FFF2-40B4-BE49-F238E27FC236}">
                <a16:creationId xmlns:a16="http://schemas.microsoft.com/office/drawing/2014/main" id="{2B1053CF-7AB0-5D05-D5A9-FF2546D7EC9A}"/>
              </a:ext>
            </a:extLst>
          </p:cNvPr>
          <p:cNvSpPr txBox="1">
            <a:spLocks/>
          </p:cNvSpPr>
          <p:nvPr/>
        </p:nvSpPr>
        <p:spPr>
          <a:xfrm>
            <a:off x="4125303" y="4240939"/>
            <a:ext cx="2050445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0" i="0" u="sng" dirty="0">
                <a:solidFill>
                  <a:srgbClr val="37474F"/>
                </a:solidFill>
                <a:effectLst/>
                <a:latin typeface="Roboto Mono" panose="020F0502020204030204" pitchFamily="49" charset="0"/>
              </a:rPr>
              <a:t>VECTOR_SEARCH</a:t>
            </a:r>
            <a:endParaRPr lang="pt-BR" sz="900" b="1" u="sng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834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230D5787-B111-2AE6-3676-221DBF901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>
            <a:extLst>
              <a:ext uri="{FF2B5EF4-FFF2-40B4-BE49-F238E27FC236}">
                <a16:creationId xmlns:a16="http://schemas.microsoft.com/office/drawing/2014/main" id="{D0DFE569-218B-9DAC-70C0-EADEAB7CB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653" y="1880582"/>
            <a:ext cx="6696372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Processamento</a:t>
            </a:r>
            <a:r>
              <a:rPr lang="en-US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5637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E0197A8D-0DE4-118C-FA6F-1B8D0A83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AC7626C4-9444-B5FF-48B2-958D6377C25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Processamento de Dados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B7276E07-2F40-7971-4554-16BC504737DA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Batch </a:t>
            </a:r>
            <a:r>
              <a:rPr lang="pt-BR" sz="8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8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Stream</a:t>
            </a: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(Lote </a:t>
            </a:r>
            <a:r>
              <a:rPr lang="pt-BR" sz="8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Em tempo real)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0" name="Picture 2" descr="Streaming data 101: examples, guidelines, and popular tools">
            <a:extLst>
              <a:ext uri="{FF2B5EF4-FFF2-40B4-BE49-F238E27FC236}">
                <a16:creationId xmlns:a16="http://schemas.microsoft.com/office/drawing/2014/main" id="{54C6505B-AECE-2624-21EA-7F9CFB55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4" y="1164232"/>
            <a:ext cx="7898630" cy="33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435">
            <a:extLst>
              <a:ext uri="{FF2B5EF4-FFF2-40B4-BE49-F238E27FC236}">
                <a16:creationId xmlns:a16="http://schemas.microsoft.com/office/drawing/2014/main" id="{0532ED2D-A6B8-24DB-734C-3E3885D7C0F9}"/>
              </a:ext>
            </a:extLst>
          </p:cNvPr>
          <p:cNvSpPr txBox="1">
            <a:spLocks/>
          </p:cNvSpPr>
          <p:nvPr/>
        </p:nvSpPr>
        <p:spPr>
          <a:xfrm>
            <a:off x="4150110" y="968438"/>
            <a:ext cx="105708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BATCH</a:t>
            </a:r>
            <a:endParaRPr lang="pt-BR" sz="9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Shape 435">
            <a:extLst>
              <a:ext uri="{FF2B5EF4-FFF2-40B4-BE49-F238E27FC236}">
                <a16:creationId xmlns:a16="http://schemas.microsoft.com/office/drawing/2014/main" id="{8BE4FC0B-8DAA-7ECD-EB1D-16BDEADE43C1}"/>
              </a:ext>
            </a:extLst>
          </p:cNvPr>
          <p:cNvSpPr txBox="1">
            <a:spLocks/>
          </p:cNvSpPr>
          <p:nvPr/>
        </p:nvSpPr>
        <p:spPr>
          <a:xfrm>
            <a:off x="4150110" y="2717868"/>
            <a:ext cx="105708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STREAM</a:t>
            </a:r>
            <a:endParaRPr lang="pt-BR" sz="9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4660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D695B386-ECD3-D074-B063-7FFCA5C2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>
            <a:extLst>
              <a:ext uri="{FF2B5EF4-FFF2-40B4-BE49-F238E27FC236}">
                <a16:creationId xmlns:a16="http://schemas.microsoft.com/office/drawing/2014/main" id="{636911B8-A41B-45EF-95EF-F0E63B6CFA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653" y="1831452"/>
            <a:ext cx="6820924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/>
              <a:t>Análise de Dados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A06AB3E-165B-2595-FA50-3001995F2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</p:spPr>
        <p:txBody>
          <a:bodyPr/>
          <a:lstStyle/>
          <a:p>
            <a:r>
              <a:rPr lang="pt-BR" dirty="0"/>
              <a:t>Situação real!</a:t>
            </a:r>
          </a:p>
        </p:txBody>
      </p:sp>
    </p:spTree>
    <p:extLst>
      <p:ext uri="{BB962C8B-B14F-4D97-AF65-F5344CB8AC3E}">
        <p14:creationId xmlns:p14="http://schemas.microsoft.com/office/powerpoint/2010/main" val="171291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2D15AE7-CEA3-08CE-AE79-CE3ED04C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5E7443B3-3BBB-4A28-BDF4-E7F8CFC9F25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A96BC02E-B476-AAD3-9979-1A7863A93DB6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3706726A-8C80-0C2F-06CE-C5B203E028AB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140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E333CD96-139D-F68B-CC7F-98AC564385C5}"/>
              </a:ext>
            </a:extLst>
          </p:cNvPr>
          <p:cNvSpPr txBox="1">
            <a:spLocks/>
          </p:cNvSpPr>
          <p:nvPr/>
        </p:nvSpPr>
        <p:spPr>
          <a:xfrm>
            <a:off x="2229150" y="1340251"/>
            <a:ext cx="3248025" cy="3244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OLTP - Processamento de Transações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Transações - CRUD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Update, Delete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50" dirty="0"/>
              <a:t>As transações são baseadas em "</a:t>
            </a:r>
            <a:r>
              <a:rPr lang="pt-br" sz="1050" b="1" dirty="0"/>
              <a:t>ACID</a:t>
            </a:r>
            <a:r>
              <a:rPr lang="pt-br" sz="1050" dirty="0"/>
              <a:t>":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en-GB" sz="105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Atomicidade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pt-br" sz="1000" dirty="0">
                <a:latin typeface="Segoe UI"/>
              </a:rPr>
              <a:t>–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cada transação é tratada como uma unidade de trabalho, que é totalmente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bem-sucedida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ou que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falha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completamente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Consistência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as transações só podem conduzir os dados do banco de dados de um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para outro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endParaRPr lang="en-GB" sz="1000" u="sng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Isolamento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transações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simultâneas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não podem interferir umas com as outras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Durabilidade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quando uma transação tiver sido bem-sucedida, as alterações de dados serão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mantidas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no banco de dados</a:t>
            </a:r>
            <a:endParaRPr lang="en-GB" sz="1000" dirty="0"/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6D6D692-378E-46DC-BE09-A74F29E0706A}"/>
              </a:ext>
            </a:extLst>
          </p:cNvPr>
          <p:cNvGrpSpPr/>
          <p:nvPr/>
        </p:nvGrpSpPr>
        <p:grpSpPr>
          <a:xfrm>
            <a:off x="876600" y="3046451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39BC7B5E-F82F-68E8-A2E0-2FAC9D9C3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680B65E9-5609-6371-5D13-FD5CDBAA8B82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220" name="Picture 4" descr="Ecommerce Marketing Agency of Toronto &amp; Kitchener, Ontario - Parkyd Digital">
            <a:extLst>
              <a:ext uri="{FF2B5EF4-FFF2-40B4-BE49-F238E27FC236}">
                <a16:creationId xmlns:a16="http://schemas.microsoft.com/office/drawing/2014/main" id="{39C52C38-FC0B-2B2D-CA3B-D003B9B0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12" y="2215885"/>
            <a:ext cx="2320150" cy="14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435">
            <a:extLst>
              <a:ext uri="{FF2B5EF4-FFF2-40B4-BE49-F238E27FC236}">
                <a16:creationId xmlns:a16="http://schemas.microsoft.com/office/drawing/2014/main" id="{7A405C1A-021A-343D-5730-17302F2C44D4}"/>
              </a:ext>
            </a:extLst>
          </p:cNvPr>
          <p:cNvSpPr txBox="1">
            <a:spLocks/>
          </p:cNvSpPr>
          <p:nvPr/>
        </p:nvSpPr>
        <p:spPr>
          <a:xfrm>
            <a:off x="8610868" y="6531816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24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51766736-1E5C-5F53-DF0A-F84C61935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356961"/>
            <a:ext cx="3105224" cy="2023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14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B6EB0A6-8161-C041-3F72-4EB3AEE5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ADE57009-3C5D-1F97-2F17-E9AFD63F41D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F599C3E3-6B62-6B6E-65CE-3E296A46290B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18A80F4E-F535-CD32-A08F-AA21F1B36889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140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C2A4EE5A-23E6-CABC-A60A-693E0984ADCE}"/>
              </a:ext>
            </a:extLst>
          </p:cNvPr>
          <p:cNvSpPr txBox="1">
            <a:spLocks/>
          </p:cNvSpPr>
          <p:nvPr/>
        </p:nvSpPr>
        <p:spPr>
          <a:xfrm>
            <a:off x="2229150" y="1340251"/>
            <a:ext cx="3248025" cy="3244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OLTP - Processamento de Transações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Transações - CRUD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Update, Delete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50" dirty="0"/>
              <a:t>As transações são baseadas em "</a:t>
            </a:r>
            <a:r>
              <a:rPr lang="pt-br" sz="1050" b="1" dirty="0"/>
              <a:t>ACID</a:t>
            </a:r>
            <a:r>
              <a:rPr lang="pt-br" sz="1050" dirty="0"/>
              <a:t>":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en-GB" sz="105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Atomicidade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pt-br" sz="1000" dirty="0">
                <a:latin typeface="Segoe UI"/>
              </a:rPr>
              <a:t>–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cada transação é tratada como uma unidade de trabalho, que é totalmente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bem-sucedida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ou que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falha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completamente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Consistência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as transações só podem conduzir os dados do banco de dados de um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para outro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endParaRPr lang="en-GB" sz="1000" u="sng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Isolamento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transações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simultâneas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não podem interferir umas com as outras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Durabilidade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quando uma transação tiver sido bem-sucedida, as alterações de dados serão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mantidas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no banco de dados</a:t>
            </a:r>
            <a:endParaRPr lang="en-GB" sz="1000" dirty="0"/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A39BCAE-EEAF-E265-1492-4FDF5851EBF9}"/>
              </a:ext>
            </a:extLst>
          </p:cNvPr>
          <p:cNvGrpSpPr/>
          <p:nvPr/>
        </p:nvGrpSpPr>
        <p:grpSpPr>
          <a:xfrm>
            <a:off x="876600" y="3046451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32FE5BAC-9020-0538-917C-F67609D8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F69F71C6-8C00-0DAC-960A-ADEE071817C9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220" name="Picture 4" descr="Ecommerce Marketing Agency of Toronto &amp; Kitchener, Ontario - Parkyd Digital">
            <a:extLst>
              <a:ext uri="{FF2B5EF4-FFF2-40B4-BE49-F238E27FC236}">
                <a16:creationId xmlns:a16="http://schemas.microsoft.com/office/drawing/2014/main" id="{77889687-BD46-CC86-B2BD-21ECD808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12" y="2962388"/>
            <a:ext cx="2320150" cy="14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435">
            <a:extLst>
              <a:ext uri="{FF2B5EF4-FFF2-40B4-BE49-F238E27FC236}">
                <a16:creationId xmlns:a16="http://schemas.microsoft.com/office/drawing/2014/main" id="{9AD8CB3C-B2EC-86F5-5F07-6A10AE75ADC0}"/>
              </a:ext>
            </a:extLst>
          </p:cNvPr>
          <p:cNvSpPr txBox="1">
            <a:spLocks/>
          </p:cNvSpPr>
          <p:nvPr/>
        </p:nvSpPr>
        <p:spPr>
          <a:xfrm>
            <a:off x="5579387" y="2373870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Imagem 16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CCD1FC1F-6956-E4BA-FCA2-FC2F615F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19" y="985554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76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073B14F-DBB2-AB50-FA01-41D2AE78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53" y="1880582"/>
            <a:ext cx="6244500" cy="742200"/>
          </a:xfrm>
        </p:spPr>
        <p:txBody>
          <a:bodyPr anchor="t">
            <a:normAutofit/>
          </a:bodyPr>
          <a:lstStyle/>
          <a:p>
            <a:pPr>
              <a:lnSpc>
                <a:spcPct val="104285"/>
              </a:lnSpc>
            </a:pPr>
            <a:r>
              <a:rPr lang="pt-BR" dirty="0"/>
              <a:t>CASO REAL</a:t>
            </a:r>
            <a:endParaRPr lang="pt-B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0D49385-47FC-C63F-EB0A-767D1B5DB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</p:spPr>
        <p:txBody>
          <a:bodyPr/>
          <a:lstStyle/>
          <a:p>
            <a:r>
              <a:rPr lang="en-US" dirty="0"/>
              <a:t>2° Guerra Mundial – Abraham Wald</a:t>
            </a:r>
          </a:p>
        </p:txBody>
      </p:sp>
      <p:pic>
        <p:nvPicPr>
          <p:cNvPr id="5" name="Imagem 4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F4E16F15-7C39-A8AC-76D6-63CF5D40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47" y="1400703"/>
            <a:ext cx="1846812" cy="2342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630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1971DC54-2E4E-EF1C-2D3E-B2575F0A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BC36E383-B005-06CD-9D0D-C94BF41B83D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AE26508A-0418-4058-D183-6EBD722D3513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3DDFC615-91DA-CA1D-6152-432DC5561E63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140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1A4C659E-0490-F928-900C-34A2121DED31}"/>
              </a:ext>
            </a:extLst>
          </p:cNvPr>
          <p:cNvSpPr txBox="1">
            <a:spLocks/>
          </p:cNvSpPr>
          <p:nvPr/>
        </p:nvSpPr>
        <p:spPr>
          <a:xfrm>
            <a:off x="2229150" y="1340251"/>
            <a:ext cx="3248025" cy="3244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OLTP - Processamento de Transações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Transações - CRUD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Create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pt-BR" sz="1000" i="1" dirty="0" err="1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, Update, Delete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50" dirty="0"/>
              <a:t>As transações são baseadas em "</a:t>
            </a:r>
            <a:r>
              <a:rPr lang="pt-br" sz="1050" b="1" dirty="0"/>
              <a:t>ACID</a:t>
            </a:r>
            <a:r>
              <a:rPr lang="pt-br" sz="1050" dirty="0"/>
              <a:t>":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en-GB" sz="105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Atomicidade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pt-br" sz="1000" dirty="0">
                <a:latin typeface="Segoe UI"/>
              </a:rPr>
              <a:t>–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cada transação é tratada como uma unidade de trabalho, que é totalmente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bem-sucedida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ou que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falha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completamente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Consistência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as transações só podem conduzir os dados do banco de dados de um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para outro estado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válido</a:t>
            </a:r>
            <a:endParaRPr lang="en-GB" sz="1000" u="sng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Isolamento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transações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simultâneas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não podem interferir umas com as outras</a:t>
            </a:r>
            <a:endParaRPr lang="en-GB" sz="1000" dirty="0"/>
          </a:p>
          <a:p>
            <a:pPr marL="403225" lvl="1" indent="-2286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000" b="1" dirty="0"/>
              <a:t>Durabilidade</a:t>
            </a:r>
            <a:r>
              <a:rPr lang="pt-br" sz="1000" dirty="0"/>
              <a:t> 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– quando uma transação tiver sido bem-sucedida, as alterações de dados serão </a:t>
            </a:r>
            <a:r>
              <a:rPr lang="pt-br" sz="1000" b="0" i="0" u="sng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mantidas</a:t>
            </a:r>
            <a:r>
              <a:rPr lang="pt-br" sz="1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no banco de dados</a:t>
            </a:r>
            <a:endParaRPr lang="en-GB" sz="1000" dirty="0"/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D6C4C1D-CADD-8B18-4629-FF9A6F5A7DA4}"/>
              </a:ext>
            </a:extLst>
          </p:cNvPr>
          <p:cNvGrpSpPr/>
          <p:nvPr/>
        </p:nvGrpSpPr>
        <p:grpSpPr>
          <a:xfrm>
            <a:off x="876600" y="3046451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BEC0390D-A9AA-44E0-1025-EE708B851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2DE8D726-B731-A0BC-A472-8415012BC8E1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220" name="Picture 4" descr="Ecommerce Marketing Agency of Toronto &amp; Kitchener, Ontario - Parkyd Digital">
            <a:extLst>
              <a:ext uri="{FF2B5EF4-FFF2-40B4-BE49-F238E27FC236}">
                <a16:creationId xmlns:a16="http://schemas.microsoft.com/office/drawing/2014/main" id="{42298639-19CC-97DC-756E-F2665BA2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12" y="2962388"/>
            <a:ext cx="2320150" cy="14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435">
            <a:extLst>
              <a:ext uri="{FF2B5EF4-FFF2-40B4-BE49-F238E27FC236}">
                <a16:creationId xmlns:a16="http://schemas.microsoft.com/office/drawing/2014/main" id="{A6415EE4-39F6-D2A6-1FB2-60E773615D78}"/>
              </a:ext>
            </a:extLst>
          </p:cNvPr>
          <p:cNvSpPr txBox="1">
            <a:spLocks/>
          </p:cNvSpPr>
          <p:nvPr/>
        </p:nvSpPr>
        <p:spPr>
          <a:xfrm>
            <a:off x="5848350" y="1270200"/>
            <a:ext cx="2924474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Seu chefe: e os relatórios de vendas? Comissão? Frete?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</a:t>
            </a:r>
          </a:p>
        </p:txBody>
      </p:sp>
      <p:sp>
        <p:nvSpPr>
          <p:cNvPr id="3" name="Shape 435">
            <a:extLst>
              <a:ext uri="{FF2B5EF4-FFF2-40B4-BE49-F238E27FC236}">
                <a16:creationId xmlns:a16="http://schemas.microsoft.com/office/drawing/2014/main" id="{A6568B74-9396-0A85-2E6D-0FF1429E8A55}"/>
              </a:ext>
            </a:extLst>
          </p:cNvPr>
          <p:cNvSpPr txBox="1">
            <a:spLocks/>
          </p:cNvSpPr>
          <p:nvPr/>
        </p:nvSpPr>
        <p:spPr>
          <a:xfrm>
            <a:off x="8610868" y="6531816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6D43C61D-EAFB-0357-FE92-70E09EFDE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820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0DFE789A-A344-571E-C9C8-D06E68486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B8BD21AC-FE0D-17A6-34D0-71FD078DD27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00171C97-39BC-5829-B7DE-E3F490E20990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51D9C8D0-365E-D6A4-01D2-73C11723265E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10 consultas de relatórios por hora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84337D51-210B-22EA-AC7E-E9F5BA33EBFD}"/>
              </a:ext>
            </a:extLst>
          </p:cNvPr>
          <p:cNvSpPr txBox="1">
            <a:spLocks/>
          </p:cNvSpPr>
          <p:nvPr/>
        </p:nvSpPr>
        <p:spPr>
          <a:xfrm>
            <a:off x="2229150" y="1340250"/>
            <a:ext cx="3248025" cy="1409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OLAP - Processamento Analítico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b="1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Tabelas analíticas, usando JOINS, VIEWS, Funções nativas de banco: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Vendas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Comissões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Fretes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294C860-CF2B-D506-73C3-45EF854FBD9A}"/>
              </a:ext>
            </a:extLst>
          </p:cNvPr>
          <p:cNvGrpSpPr/>
          <p:nvPr/>
        </p:nvGrpSpPr>
        <p:grpSpPr>
          <a:xfrm>
            <a:off x="876599" y="3668427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0E313CA4-9541-17A9-C9DA-45B312FF4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3087E4ED-5436-1AA8-E1B0-67AC665837DE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0242" name="Picture 2" descr="Monitoramento de Ecommerce | Conheça como o processo é realizado">
            <a:extLst>
              <a:ext uri="{FF2B5EF4-FFF2-40B4-BE49-F238E27FC236}">
                <a16:creationId xmlns:a16="http://schemas.microsoft.com/office/drawing/2014/main" id="{4254A3E7-B191-A4FF-AC55-882A885C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36" y="2794476"/>
            <a:ext cx="3248025" cy="2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435">
            <a:extLst>
              <a:ext uri="{FF2B5EF4-FFF2-40B4-BE49-F238E27FC236}">
                <a16:creationId xmlns:a16="http://schemas.microsoft.com/office/drawing/2014/main" id="{64B548FF-D956-0B97-BA46-2565971DAF38}"/>
              </a:ext>
            </a:extLst>
          </p:cNvPr>
          <p:cNvSpPr txBox="1">
            <a:spLocks/>
          </p:cNvSpPr>
          <p:nvPr/>
        </p:nvSpPr>
        <p:spPr>
          <a:xfrm>
            <a:off x="8610868" y="6531816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F9ABA144-4170-1472-C84E-8ADBEF1D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OLTP vs. OLAP: The Differences You Need To Know | StreamSets">
            <a:extLst>
              <a:ext uri="{FF2B5EF4-FFF2-40B4-BE49-F238E27FC236}">
                <a16:creationId xmlns:a16="http://schemas.microsoft.com/office/drawing/2014/main" id="{2A0A1108-860D-2569-60C3-96D11D3A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1" y="1752453"/>
            <a:ext cx="2723853" cy="234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021F825-1F8F-9F29-18F7-BEAB760F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5F1AAC7F-5B42-8F7F-EDA0-C1CCCD2D63B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DA917F15-6C7B-8809-FCFF-5EB2F6945D7C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98B8E2FD-7D61-257A-7ED3-92671BC5E4EB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10 consultas de relatórios por hora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14B5FD01-40FD-14B2-4BEE-5576D0B213E8}"/>
              </a:ext>
            </a:extLst>
          </p:cNvPr>
          <p:cNvSpPr txBox="1">
            <a:spLocks/>
          </p:cNvSpPr>
          <p:nvPr/>
        </p:nvSpPr>
        <p:spPr>
          <a:xfrm>
            <a:off x="2229150" y="1340250"/>
            <a:ext cx="3248025" cy="1409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OLAP - Processamento Analítico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b="1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Tabelas analíticas, usando JOINS, VIEWS, Funções nativas de banco: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Vendas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Comissões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Fretes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F6893A7-6DEB-E910-A128-676D71976B3A}"/>
              </a:ext>
            </a:extLst>
          </p:cNvPr>
          <p:cNvGrpSpPr/>
          <p:nvPr/>
        </p:nvGrpSpPr>
        <p:grpSpPr>
          <a:xfrm>
            <a:off x="876599" y="3668427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F7993D53-29C3-4B28-1932-64FDAFE24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8EE810A2-96B1-F5BF-B66F-F15B29633880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0242" name="Picture 2" descr="Monitoramento de Ecommerce | Conheça como o processo é realizado">
            <a:extLst>
              <a:ext uri="{FF2B5EF4-FFF2-40B4-BE49-F238E27FC236}">
                <a16:creationId xmlns:a16="http://schemas.microsoft.com/office/drawing/2014/main" id="{75572C44-9BE8-5837-993A-A96FD1E2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36" y="2794476"/>
            <a:ext cx="3248025" cy="2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435">
            <a:extLst>
              <a:ext uri="{FF2B5EF4-FFF2-40B4-BE49-F238E27FC236}">
                <a16:creationId xmlns:a16="http://schemas.microsoft.com/office/drawing/2014/main" id="{64029456-8063-1F8A-385A-4BA8CB1010D9}"/>
              </a:ext>
            </a:extLst>
          </p:cNvPr>
          <p:cNvSpPr txBox="1">
            <a:spLocks/>
          </p:cNvSpPr>
          <p:nvPr/>
        </p:nvSpPr>
        <p:spPr>
          <a:xfrm>
            <a:off x="5667600" y="2568133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8A3EEE78-C758-27F3-21B9-9D1AA05E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32" y="1179817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OLTP vs. OLAP: The Differences You Need To Know | StreamSets">
            <a:extLst>
              <a:ext uri="{FF2B5EF4-FFF2-40B4-BE49-F238E27FC236}">
                <a16:creationId xmlns:a16="http://schemas.microsoft.com/office/drawing/2014/main" id="{A9BDDAB0-31C6-6F9A-680D-9E7D9D65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1" y="3340039"/>
            <a:ext cx="1554609" cy="13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A13551D-84D2-B431-70C8-58E36FB7C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8F6DBB33-BB65-1A9A-5DDC-457E85251EF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77611158-30BC-AF0F-4783-79DBA94D1DD8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DF26846B-20E0-803B-5291-CC5FE877B9F3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 2.000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40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 consultas de relatórios por hora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BEB638D3-394D-DFA9-F6A1-914012D61CBE}"/>
              </a:ext>
            </a:extLst>
          </p:cNvPr>
          <p:cNvSpPr txBox="1">
            <a:spLocks/>
          </p:cNvSpPr>
          <p:nvPr/>
        </p:nvSpPr>
        <p:spPr>
          <a:xfrm>
            <a:off x="2229150" y="1340250"/>
            <a:ext cx="3248025" cy="1409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OLAP - Processamento Analítico Online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b="1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Tabelas analíticas, usando JOINS, VIEWS, Funções nativas de banco: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Vendas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Comissões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Fretes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7A7E663-530F-F75E-BB51-87C863CBC11B}"/>
              </a:ext>
            </a:extLst>
          </p:cNvPr>
          <p:cNvGrpSpPr/>
          <p:nvPr/>
        </p:nvGrpSpPr>
        <p:grpSpPr>
          <a:xfrm>
            <a:off x="876599" y="3668427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A4854F10-53CF-9000-F752-FF6C3F5C4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C38EB6FA-B1C5-28C1-6F9A-DCCC2278092A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220" name="Picture 4" descr="Ecommerce Marketing Agency of Toronto &amp; Kitchener, Ontario - Parkyd Digital">
            <a:extLst>
              <a:ext uri="{FF2B5EF4-FFF2-40B4-BE49-F238E27FC236}">
                <a16:creationId xmlns:a16="http://schemas.microsoft.com/office/drawing/2014/main" id="{1EF4DFFE-B19E-0F32-93DC-C12EAC38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25" y="2921924"/>
            <a:ext cx="2320150" cy="14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435">
            <a:extLst>
              <a:ext uri="{FF2B5EF4-FFF2-40B4-BE49-F238E27FC236}">
                <a16:creationId xmlns:a16="http://schemas.microsoft.com/office/drawing/2014/main" id="{54B84DB2-A40E-C28B-3CA0-65582086575A}"/>
              </a:ext>
            </a:extLst>
          </p:cNvPr>
          <p:cNvSpPr txBox="1">
            <a:spLocks/>
          </p:cNvSpPr>
          <p:nvPr/>
        </p:nvSpPr>
        <p:spPr>
          <a:xfrm>
            <a:off x="5848350" y="1270200"/>
            <a:ext cx="329565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O número de usuários simultâneos aumentou para 40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O número de consultas de relatórios aumentou para 15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Tá ficando lento site + consultas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</a:t>
            </a:r>
          </a:p>
        </p:txBody>
      </p:sp>
      <p:pic>
        <p:nvPicPr>
          <p:cNvPr id="10242" name="Picture 2" descr="Monitoramento de Ecommerce | Conheça como o processo é realizado">
            <a:extLst>
              <a:ext uri="{FF2B5EF4-FFF2-40B4-BE49-F238E27FC236}">
                <a16:creationId xmlns:a16="http://schemas.microsoft.com/office/drawing/2014/main" id="{A6F1D7A5-677F-2FFA-A9EC-FD2CC0C8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36" y="2794476"/>
            <a:ext cx="3248025" cy="2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435">
            <a:extLst>
              <a:ext uri="{FF2B5EF4-FFF2-40B4-BE49-F238E27FC236}">
                <a16:creationId xmlns:a16="http://schemas.microsoft.com/office/drawing/2014/main" id="{2120ACE5-408F-79DA-0BAB-CCD9F8ED4BA7}"/>
              </a:ext>
            </a:extLst>
          </p:cNvPr>
          <p:cNvSpPr txBox="1">
            <a:spLocks/>
          </p:cNvSpPr>
          <p:nvPr/>
        </p:nvSpPr>
        <p:spPr>
          <a:xfrm>
            <a:off x="8610868" y="6531816"/>
            <a:ext cx="3105224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F0705D27-7102-63DC-761F-008EF3E03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129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181D95FF-D66D-AB84-AE6F-E9CA1476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45837705-6AC3-7233-1E23-BE1A2054E3E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F86BEA4C-0477-80B3-EF8A-ED616AD8FF75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23DAC032-613A-ADFD-2809-A6E056076594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20.000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40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192C8B5-6267-0CAA-04C0-FD504D617B9F}"/>
              </a:ext>
            </a:extLst>
          </p:cNvPr>
          <p:cNvGrpSpPr/>
          <p:nvPr/>
        </p:nvGrpSpPr>
        <p:grpSpPr>
          <a:xfrm>
            <a:off x="3190335" y="2280602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A4D2E04B-EC28-4432-C623-62E4C5A07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31B8D1D1-D4AA-D735-F176-91C5C7F0C1BB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F0307C1E-D624-F07E-14A8-7C371318031C}"/>
              </a:ext>
            </a:extLst>
          </p:cNvPr>
          <p:cNvSpPr txBox="1">
            <a:spLocks/>
          </p:cNvSpPr>
          <p:nvPr/>
        </p:nvSpPr>
        <p:spPr>
          <a:xfrm>
            <a:off x="3671886" y="1150517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1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vertical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66" name="Picture 2" descr="De quanta memória você precisa para executar aplicativos Windows, macOS ou  Linux? - Kingston Technology">
            <a:extLst>
              <a:ext uri="{FF2B5EF4-FFF2-40B4-BE49-F238E27FC236}">
                <a16:creationId xmlns:a16="http://schemas.microsoft.com/office/drawing/2014/main" id="{E56DDAE7-2444-AD70-EAFE-C1054F6B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63" y="2011515"/>
            <a:ext cx="1149274" cy="4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ocessador Intel Core I9 11900F 1200 / 8C / 16T / 16MB (F Sem Video ) no  Paraguai - Atacado Games - Paraguay">
            <a:extLst>
              <a:ext uri="{FF2B5EF4-FFF2-40B4-BE49-F238E27FC236}">
                <a16:creationId xmlns:a16="http://schemas.microsoft.com/office/drawing/2014/main" id="{B663DD45-ED0F-4769-3FC6-FBC191A9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38" y="2643899"/>
            <a:ext cx="1079099" cy="107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C099084-F3B2-391B-4BF6-0DA348B38C2D}"/>
              </a:ext>
            </a:extLst>
          </p:cNvPr>
          <p:cNvSpPr/>
          <p:nvPr/>
        </p:nvSpPr>
        <p:spPr>
          <a:xfrm rot="10800000">
            <a:off x="4414818" y="2065690"/>
            <a:ext cx="314363" cy="34433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9ADC07E0-7A44-AE13-B660-27927FC68940}"/>
              </a:ext>
            </a:extLst>
          </p:cNvPr>
          <p:cNvSpPr/>
          <p:nvPr/>
        </p:nvSpPr>
        <p:spPr>
          <a:xfrm rot="10800000">
            <a:off x="4467497" y="2974534"/>
            <a:ext cx="314363" cy="34433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336CC36E-4CCF-86FF-CD6C-5469E353924F}"/>
              </a:ext>
            </a:extLst>
          </p:cNvPr>
          <p:cNvSpPr txBox="1">
            <a:spLocks/>
          </p:cNvSpPr>
          <p:nvPr/>
        </p:nvSpPr>
        <p:spPr>
          <a:xfrm>
            <a:off x="8610868" y="6531816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9669064C-C8DA-5C12-D5FE-110FC7A79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157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3DD5F882-7E64-E230-91A8-014FB9FE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8949993D-AA24-691C-A3CB-8F34D21B4E8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C7949B8B-4C60-3612-641F-D24E6376B131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F097C6D6-200A-A76A-0C34-432E10A0BBFD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20.000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40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48D5713-A650-5C80-0DB2-571168C46002}"/>
              </a:ext>
            </a:extLst>
          </p:cNvPr>
          <p:cNvGrpSpPr/>
          <p:nvPr/>
        </p:nvGrpSpPr>
        <p:grpSpPr>
          <a:xfrm>
            <a:off x="3190335" y="2280602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7F8C6095-29B5-2414-82EE-42EEC74E0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8438A4C2-5C84-AFC1-6A52-82D5C0EECC70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266" name="Picture 2" descr="De quanta memória você precisa para executar aplicativos Windows, macOS ou  Linux? - Kingston Technology">
            <a:extLst>
              <a:ext uri="{FF2B5EF4-FFF2-40B4-BE49-F238E27FC236}">
                <a16:creationId xmlns:a16="http://schemas.microsoft.com/office/drawing/2014/main" id="{2784C926-E7C2-A6AE-A36C-C67708D9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63" y="2011515"/>
            <a:ext cx="1149274" cy="4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ocessador Intel Core I9 11900F 1200 / 8C / 16T / 16MB (F Sem Video ) no  Paraguai - Atacado Games - Paraguay">
            <a:extLst>
              <a:ext uri="{FF2B5EF4-FFF2-40B4-BE49-F238E27FC236}">
                <a16:creationId xmlns:a16="http://schemas.microsoft.com/office/drawing/2014/main" id="{C91143DD-2265-E470-B4BD-2FE87ED1E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538" y="2643899"/>
            <a:ext cx="1079099" cy="107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008A50-12F2-942B-1765-C3B2CFBC9F78}"/>
              </a:ext>
            </a:extLst>
          </p:cNvPr>
          <p:cNvSpPr/>
          <p:nvPr/>
        </p:nvSpPr>
        <p:spPr>
          <a:xfrm rot="10800000">
            <a:off x="4414818" y="2065690"/>
            <a:ext cx="314363" cy="34433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91691821-493E-3628-A986-E3B3BE24434E}"/>
              </a:ext>
            </a:extLst>
          </p:cNvPr>
          <p:cNvSpPr/>
          <p:nvPr/>
        </p:nvSpPr>
        <p:spPr>
          <a:xfrm rot="10800000">
            <a:off x="4467497" y="2974534"/>
            <a:ext cx="314363" cy="344335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71669593-471A-8957-138D-70B62B66B2A2}"/>
              </a:ext>
            </a:extLst>
          </p:cNvPr>
          <p:cNvSpPr txBox="1">
            <a:spLocks/>
          </p:cNvSpPr>
          <p:nvPr/>
        </p:nvSpPr>
        <p:spPr>
          <a:xfrm>
            <a:off x="3416568" y="39348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7C54A720-9123-124F-E3FA-BFBDA117D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609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1FDF6743-4F42-1FF1-06F7-ED56BE468DD2}"/>
              </a:ext>
            </a:extLst>
          </p:cNvPr>
          <p:cNvSpPr txBox="1">
            <a:spLocks/>
          </p:cNvSpPr>
          <p:nvPr/>
        </p:nvSpPr>
        <p:spPr>
          <a:xfrm>
            <a:off x="3671886" y="1150517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1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vertical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450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78330D6A-FF00-2B3C-7616-50B13D627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0CAF858C-4015-DEB9-177F-BD73CDBF222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78A37F99-2850-5E7D-92DE-530C4E047233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5AF6FD8E-905B-D316-4592-CFDABE1AA646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1C9B35-2CE9-8B89-B4EB-FC7EE7EC3392}"/>
              </a:ext>
            </a:extLst>
          </p:cNvPr>
          <p:cNvGrpSpPr/>
          <p:nvPr/>
        </p:nvGrpSpPr>
        <p:grpSpPr>
          <a:xfrm>
            <a:off x="3366758" y="2037103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15A9C73D-5215-58FB-144E-07E0AFD56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95A4CBF7-645A-5900-27A5-C20BF45AD350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9ED24722-BC14-4CA4-E51B-0F489DADCF5A}"/>
              </a:ext>
            </a:extLst>
          </p:cNvPr>
          <p:cNvSpPr txBox="1">
            <a:spLocks/>
          </p:cNvSpPr>
          <p:nvPr/>
        </p:nvSpPr>
        <p:spPr>
          <a:xfrm>
            <a:off x="-2215883" y="1514150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1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vertical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435">
            <a:extLst>
              <a:ext uri="{FF2B5EF4-FFF2-40B4-BE49-F238E27FC236}">
                <a16:creationId xmlns:a16="http://schemas.microsoft.com/office/drawing/2014/main" id="{3262BB62-43E7-5C21-7433-8534A7E8B945}"/>
              </a:ext>
            </a:extLst>
          </p:cNvPr>
          <p:cNvSpPr txBox="1">
            <a:spLocks/>
          </p:cNvSpPr>
          <p:nvPr/>
        </p:nvSpPr>
        <p:spPr>
          <a:xfrm>
            <a:off x="5402588" y="1964400"/>
            <a:ext cx="329565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O número de usuários e consultas aumentaram consideravelmente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sp>
        <p:nvSpPr>
          <p:cNvPr id="9" name="Shape 435">
            <a:extLst>
              <a:ext uri="{FF2B5EF4-FFF2-40B4-BE49-F238E27FC236}">
                <a16:creationId xmlns:a16="http://schemas.microsoft.com/office/drawing/2014/main" id="{3DA36422-7761-49D8-F385-FD8EE4FD24D1}"/>
              </a:ext>
            </a:extLst>
          </p:cNvPr>
          <p:cNvSpPr txBox="1">
            <a:spLocks/>
          </p:cNvSpPr>
          <p:nvPr/>
        </p:nvSpPr>
        <p:spPr>
          <a:xfrm>
            <a:off x="3393124" y="39348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Imagem 10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CF61E2CB-3E88-B6F9-1AF1-E4404FDAE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165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961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B9C1662-962F-287D-B0E8-A3593DB5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5B6930DD-6A4B-0BE4-D513-12F355E02D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E8CA164F-B7EA-B8FE-66A7-D17A251A03E4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D879653F-45E8-8250-803E-2997790F3EFA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B4FBA4B-8475-D8B4-3CF0-5CC0F49FF88A}"/>
              </a:ext>
            </a:extLst>
          </p:cNvPr>
          <p:cNvGrpSpPr/>
          <p:nvPr/>
        </p:nvGrpSpPr>
        <p:grpSpPr>
          <a:xfrm>
            <a:off x="3393124" y="2460625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F1906828-E01B-5A62-109D-6844211F4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168AC8B6-25D6-2C9D-85BB-F3D3E590597D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55DB3CB4-E7FE-EC11-B6B9-8C52DC6179EE}"/>
              </a:ext>
            </a:extLst>
          </p:cNvPr>
          <p:cNvSpPr txBox="1">
            <a:spLocks/>
          </p:cNvSpPr>
          <p:nvPr/>
        </p:nvSpPr>
        <p:spPr>
          <a:xfrm>
            <a:off x="3486165" y="1331372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2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horizontal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9FF193D5-5DD2-0432-B7C7-A7DBE1390BCC}"/>
              </a:ext>
            </a:extLst>
          </p:cNvPr>
          <p:cNvSpPr txBox="1">
            <a:spLocks/>
          </p:cNvSpPr>
          <p:nvPr/>
        </p:nvSpPr>
        <p:spPr>
          <a:xfrm>
            <a:off x="5847959" y="55985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A0C2FF7D-F97F-8170-5A97-7826DA2A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B8F7DC21-F0D7-99AC-614D-0D687193FEE1}"/>
              </a:ext>
            </a:extLst>
          </p:cNvPr>
          <p:cNvSpPr txBox="1">
            <a:spLocks/>
          </p:cNvSpPr>
          <p:nvPr/>
        </p:nvSpPr>
        <p:spPr>
          <a:xfrm>
            <a:off x="9394434" y="2286401"/>
            <a:ext cx="329565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O número de usuários e consultas aumentaram consideravelmente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CADB557-459A-482D-F3DD-2C53F47E77D5}"/>
              </a:ext>
            </a:extLst>
          </p:cNvPr>
          <p:cNvGrpSpPr/>
          <p:nvPr/>
        </p:nvGrpSpPr>
        <p:grpSpPr>
          <a:xfrm>
            <a:off x="4711748" y="2460625"/>
            <a:ext cx="743572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162DBC23-590C-9C44-B8FC-3601768C1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A1602D27-8386-8A87-1CC1-D5BC6FF344AD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Réplica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2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4617D96B-B50D-EDA1-3452-603F8524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FFF08AD6-8655-5B25-BE16-C613354F6B0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DDBE8AB0-E0C6-5527-A425-13B7C5D4D61D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1E160AB2-09EA-7800-C788-F86A95AA87AC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13E1441-8F95-9336-69BA-4E889862D473}"/>
              </a:ext>
            </a:extLst>
          </p:cNvPr>
          <p:cNvGrpSpPr/>
          <p:nvPr/>
        </p:nvGrpSpPr>
        <p:grpSpPr>
          <a:xfrm>
            <a:off x="3393124" y="2460625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BA79697A-9423-C6E4-4D3A-E7F648823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440C2E1C-1DE9-2B32-E20C-8CC8BA419946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F859BC68-712A-4874-38C3-D961F7EC1865}"/>
              </a:ext>
            </a:extLst>
          </p:cNvPr>
          <p:cNvSpPr txBox="1">
            <a:spLocks/>
          </p:cNvSpPr>
          <p:nvPr/>
        </p:nvSpPr>
        <p:spPr>
          <a:xfrm>
            <a:off x="3486165" y="1331372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2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horizontal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71DF3EFA-7F57-96ED-1A17-E1A878676D07}"/>
              </a:ext>
            </a:extLst>
          </p:cNvPr>
          <p:cNvSpPr txBox="1">
            <a:spLocks/>
          </p:cNvSpPr>
          <p:nvPr/>
        </p:nvSpPr>
        <p:spPr>
          <a:xfrm>
            <a:off x="3393124" y="39348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6D728AFD-008C-3639-F086-00320EA6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165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E38A514B-3631-FFF8-6B27-354145470661}"/>
              </a:ext>
            </a:extLst>
          </p:cNvPr>
          <p:cNvSpPr txBox="1">
            <a:spLocks/>
          </p:cNvSpPr>
          <p:nvPr/>
        </p:nvSpPr>
        <p:spPr>
          <a:xfrm>
            <a:off x="9394434" y="2286401"/>
            <a:ext cx="329565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O número de usuários e consultas aumentaram consideravelmente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A040A8E-07DD-D05A-540A-DD2C126415BD}"/>
              </a:ext>
            </a:extLst>
          </p:cNvPr>
          <p:cNvGrpSpPr/>
          <p:nvPr/>
        </p:nvGrpSpPr>
        <p:grpSpPr>
          <a:xfrm>
            <a:off x="4711748" y="2460625"/>
            <a:ext cx="743572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35851314-61BC-C351-CC5F-CFFDBB228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BCC62E1B-7C32-1567-B15F-7A24A945D5B4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Réplica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64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23B420F7-8BEF-A479-7C23-0FB20F11D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E9289DC6-9624-A820-A87D-2F0B072CD3E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B372938D-9DA4-BD27-36DA-DCB6BBA0B30F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2C5770A2-BB4E-7225-B91C-0FF9B055DFF2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D1B681-D947-991F-07AC-861574B5732C}"/>
              </a:ext>
            </a:extLst>
          </p:cNvPr>
          <p:cNvGrpSpPr/>
          <p:nvPr/>
        </p:nvGrpSpPr>
        <p:grpSpPr>
          <a:xfrm>
            <a:off x="3393124" y="2460625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12575F8D-CE80-4752-E661-6208010F7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6340FB5B-5267-FC82-BAE3-CACFD06F1579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AFE5A97A-4113-AE89-2A55-5C66F7BC74EF}"/>
              </a:ext>
            </a:extLst>
          </p:cNvPr>
          <p:cNvSpPr txBox="1">
            <a:spLocks/>
          </p:cNvSpPr>
          <p:nvPr/>
        </p:nvSpPr>
        <p:spPr>
          <a:xfrm>
            <a:off x="3486165" y="1331372"/>
            <a:ext cx="180022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2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Escalonamento horizontal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89A6D583-2697-2D15-8BF0-ECCD66B45B8E}"/>
              </a:ext>
            </a:extLst>
          </p:cNvPr>
          <p:cNvSpPr txBox="1">
            <a:spLocks/>
          </p:cNvSpPr>
          <p:nvPr/>
        </p:nvSpPr>
        <p:spPr>
          <a:xfrm>
            <a:off x="3393124" y="39348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F510B762-468C-3E4B-B502-EBA0E298B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165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B8E7BD99-B23F-C00A-A4C5-05AA189DFBC2}"/>
              </a:ext>
            </a:extLst>
          </p:cNvPr>
          <p:cNvSpPr txBox="1">
            <a:spLocks/>
          </p:cNvSpPr>
          <p:nvPr/>
        </p:nvSpPr>
        <p:spPr>
          <a:xfrm>
            <a:off x="6098784" y="1331773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muito trabalhoso gerar scripts e agendamentos para sincronizar os bancos e dividir as cargas de trabalho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0B6E24-4516-E49F-E4E1-8D9D0F29EBC2}"/>
              </a:ext>
            </a:extLst>
          </p:cNvPr>
          <p:cNvGrpSpPr/>
          <p:nvPr/>
        </p:nvGrpSpPr>
        <p:grpSpPr>
          <a:xfrm>
            <a:off x="4711748" y="2460625"/>
            <a:ext cx="743572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CE0DD094-4391-E55B-27F4-36B1017F7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641F5B11-10D6-BFFD-1329-9619DD0F70F1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Réplica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9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64684" y="407792"/>
            <a:ext cx="7683431" cy="84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>
                <a:solidFill>
                  <a:srgbClr val="202124"/>
                </a:solidFill>
                <a:latin typeface="Google Sans"/>
              </a:rPr>
              <a:t>Problema Relatado</a:t>
            </a:r>
            <a:endParaRPr lang="en-US" dirty="0"/>
          </a:p>
        </p:txBody>
      </p:sp>
      <p:pic>
        <p:nvPicPr>
          <p:cNvPr id="8" name="Imagem 7" descr="Uma imagem contendo mesa, bolo, decorado, grande&#10;&#10;Descrição gerada automaticamente">
            <a:extLst>
              <a:ext uri="{FF2B5EF4-FFF2-40B4-BE49-F238E27FC236}">
                <a16:creationId xmlns:a16="http://schemas.microsoft.com/office/drawing/2014/main" id="{556CE449-174C-E263-FBEA-09BA1923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04" y="1158550"/>
            <a:ext cx="4677791" cy="3486416"/>
          </a:xfrm>
          <a:prstGeom prst="rect">
            <a:avLst/>
          </a:prstGeom>
        </p:spPr>
      </p:pic>
      <p:pic>
        <p:nvPicPr>
          <p:cNvPr id="10" name="Imagem 9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2B578FF5-F416-BC65-4488-5BC7B52F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76" y="1600200"/>
            <a:ext cx="1290015" cy="1635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hape 992">
            <a:extLst>
              <a:ext uri="{FF2B5EF4-FFF2-40B4-BE49-F238E27FC236}">
                <a16:creationId xmlns:a16="http://schemas.microsoft.com/office/drawing/2014/main" id="{F0969068-3C7A-1DB0-E20C-16716165D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0895" y="1273911"/>
            <a:ext cx="1981821" cy="25956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pt-BR" sz="1400" b="1" i="0" u="none" strike="noStrike" cap="none" dirty="0">
                <a:solidFill>
                  <a:srgbClr val="3366FF"/>
                </a:solidFill>
                <a:latin typeface="Open Sans"/>
                <a:ea typeface="Open Sans"/>
                <a:cs typeface="Open Sans"/>
                <a:sym typeface="Open Sans"/>
              </a:rPr>
              <a:t>Aviões que retornaram de combates.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pt-BR" sz="1000" b="0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Pontos vermelhos: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Buracos de balas.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Objetivo: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Definir onde reforçar o avião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000" b="0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 descr="ponto de interrogação 3D 12174061 PNG">
            <a:extLst>
              <a:ext uri="{FF2B5EF4-FFF2-40B4-BE49-F238E27FC236}">
                <a16:creationId xmlns:a16="http://schemas.microsoft.com/office/drawing/2014/main" id="{07F7716B-3A86-8F56-1E3F-F31E658A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6579">
            <a:off x="1116244" y="1793541"/>
            <a:ext cx="1249292" cy="124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C298D06C-878E-571A-64F3-4A11F95B7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F6F9EA33-B2E4-51B7-4F90-9D63FA6E8EE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E7DD5B2A-D1AA-DBA4-8B79-AF149441B600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D5ADC09B-9E27-60D9-81E7-06B67F595E00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DA9AC2-EE63-2737-FBEC-8C9E3FCCAD5E}"/>
              </a:ext>
            </a:extLst>
          </p:cNvPr>
          <p:cNvGrpSpPr/>
          <p:nvPr/>
        </p:nvGrpSpPr>
        <p:grpSpPr>
          <a:xfrm>
            <a:off x="3459799" y="2169478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3E6714D0-0E15-6007-4551-8CD432367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40FEEDDD-0718-722F-A355-14B8110A051D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Transacional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16B2628B-6BB8-896D-87A9-0907D3858816}"/>
              </a:ext>
            </a:extLst>
          </p:cNvPr>
          <p:cNvSpPr txBox="1">
            <a:spLocks/>
          </p:cNvSpPr>
          <p:nvPr/>
        </p:nvSpPr>
        <p:spPr>
          <a:xfrm>
            <a:off x="3486165" y="1331372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3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banco de transacional e outro de consultas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1E929E83-29A9-95F4-55BC-9F6DB25DBB26}"/>
              </a:ext>
            </a:extLst>
          </p:cNvPr>
          <p:cNvSpPr txBox="1">
            <a:spLocks/>
          </p:cNvSpPr>
          <p:nvPr/>
        </p:nvSpPr>
        <p:spPr>
          <a:xfrm>
            <a:off x="5847959" y="5598511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606506C4-B90F-ABFD-F3D1-B7F2B90D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82376759-659C-9654-318E-8AEC81740020}"/>
              </a:ext>
            </a:extLst>
          </p:cNvPr>
          <p:cNvSpPr txBox="1">
            <a:spLocks/>
          </p:cNvSpPr>
          <p:nvPr/>
        </p:nvSpPr>
        <p:spPr>
          <a:xfrm>
            <a:off x="9251291" y="1195326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muito trabalhoso gerar scripts e agendamentos para sincronizar os bancos e dividir as cargas de trabalho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3CE5E3F-E612-92DC-1B8A-BCADC04DF400}"/>
              </a:ext>
            </a:extLst>
          </p:cNvPr>
          <p:cNvGrpSpPr/>
          <p:nvPr/>
        </p:nvGrpSpPr>
        <p:grpSpPr>
          <a:xfrm>
            <a:off x="5723903" y="2169478"/>
            <a:ext cx="743572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688BF9A1-CC8E-D9A0-D1A3-279F07443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2F49B412-2DB3-52B8-2A47-830E5805F617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Analítico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Shape 435">
            <a:extLst>
              <a:ext uri="{FF2B5EF4-FFF2-40B4-BE49-F238E27FC236}">
                <a16:creationId xmlns:a16="http://schemas.microsoft.com/office/drawing/2014/main" id="{5B883779-8924-2E70-8811-CF1F65B78FC6}"/>
              </a:ext>
            </a:extLst>
          </p:cNvPr>
          <p:cNvSpPr txBox="1">
            <a:spLocks/>
          </p:cNvSpPr>
          <p:nvPr/>
        </p:nvSpPr>
        <p:spPr>
          <a:xfrm>
            <a:off x="3526474" y="3337181"/>
            <a:ext cx="2914635" cy="481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Transformar as tabelas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normalizadas</a:t>
            </a: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 em </a:t>
            </a:r>
            <a:r>
              <a:rPr lang="pt-BR" sz="1000" b="1" dirty="0" err="1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desnormalizadas</a:t>
            </a:r>
            <a:endParaRPr lang="pt-BR" sz="10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22C3A5-C66A-70FC-A8D0-F43BBD4D94A1}"/>
              </a:ext>
            </a:extLst>
          </p:cNvPr>
          <p:cNvSpPr/>
          <p:nvPr/>
        </p:nvSpPr>
        <p:spPr>
          <a:xfrm>
            <a:off x="3268512" y="3928756"/>
            <a:ext cx="1198713" cy="811550"/>
          </a:xfrm>
          <a:prstGeom prst="rect">
            <a:avLst/>
          </a:prstGeom>
          <a:solidFill>
            <a:srgbClr val="519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Produtos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Clientes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Pedidos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4B14E09-DC59-0E8C-51FF-218224C96887}"/>
              </a:ext>
            </a:extLst>
          </p:cNvPr>
          <p:cNvSpPr/>
          <p:nvPr/>
        </p:nvSpPr>
        <p:spPr>
          <a:xfrm>
            <a:off x="5509515" y="3928545"/>
            <a:ext cx="1348485" cy="811550"/>
          </a:xfrm>
          <a:prstGeom prst="rect">
            <a:avLst/>
          </a:prstGeom>
          <a:solidFill>
            <a:srgbClr val="519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Vendas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Comissões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100" dirty="0"/>
              <a:t>Fretes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2FF2718-F727-7A1A-2731-ED6ACE5E73C3}"/>
              </a:ext>
            </a:extLst>
          </p:cNvPr>
          <p:cNvSpPr/>
          <p:nvPr/>
        </p:nvSpPr>
        <p:spPr>
          <a:xfrm>
            <a:off x="4763619" y="2454990"/>
            <a:ext cx="438150" cy="295075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5F2CC36-F8B1-C8AD-FA04-218A3AF11726}"/>
              </a:ext>
            </a:extLst>
          </p:cNvPr>
          <p:cNvSpPr/>
          <p:nvPr/>
        </p:nvSpPr>
        <p:spPr>
          <a:xfrm>
            <a:off x="4764738" y="4186782"/>
            <a:ext cx="438150" cy="295075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45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3D942F57-98AE-4AF0-E4F7-FF55795C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02AF741D-4D89-411E-2FA4-1092BBE09E0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345978AD-655F-E320-40D1-DA109D73A2E7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9D6520EF-3584-7488-AAE2-6CC633D0B165}"/>
              </a:ext>
            </a:extLst>
          </p:cNvPr>
          <p:cNvSpPr txBox="1">
            <a:spLocks/>
          </p:cNvSpPr>
          <p:nvPr/>
        </p:nvSpPr>
        <p:spPr>
          <a:xfrm>
            <a:off x="876600" y="1340251"/>
            <a:ext cx="1197900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560mb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280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56 consultas de relatórios por hora</a:t>
            </a:r>
          </a:p>
        </p:txBody>
      </p:sp>
      <p:sp>
        <p:nvSpPr>
          <p:cNvPr id="2" name="Shape 435">
            <a:extLst>
              <a:ext uri="{FF2B5EF4-FFF2-40B4-BE49-F238E27FC236}">
                <a16:creationId xmlns:a16="http://schemas.microsoft.com/office/drawing/2014/main" id="{D36EBE45-17C7-D5B5-3DBA-2BE819CBA51D}"/>
              </a:ext>
            </a:extLst>
          </p:cNvPr>
          <p:cNvSpPr txBox="1">
            <a:spLocks/>
          </p:cNvSpPr>
          <p:nvPr/>
        </p:nvSpPr>
        <p:spPr>
          <a:xfrm>
            <a:off x="3486165" y="1331372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3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banco de transacional e outro de consultas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A734394B-40BE-BC25-571A-01501C272B94}"/>
              </a:ext>
            </a:extLst>
          </p:cNvPr>
          <p:cNvSpPr txBox="1">
            <a:spLocks/>
          </p:cNvSpPr>
          <p:nvPr/>
        </p:nvSpPr>
        <p:spPr>
          <a:xfrm>
            <a:off x="3281028" y="3991710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39802ACD-A715-3BAD-ABD6-DF23794D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61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7C5CF78A-7E80-31AD-27D9-E50CD9D45C40}"/>
              </a:ext>
            </a:extLst>
          </p:cNvPr>
          <p:cNvSpPr txBox="1">
            <a:spLocks/>
          </p:cNvSpPr>
          <p:nvPr/>
        </p:nvSpPr>
        <p:spPr>
          <a:xfrm>
            <a:off x="9251291" y="1195326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muito trabalhoso gerar scripts e agendamentos para sincronizar os bancos e dividir as cargas de trabalho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sp>
        <p:nvSpPr>
          <p:cNvPr id="11" name="Shape 435">
            <a:extLst>
              <a:ext uri="{FF2B5EF4-FFF2-40B4-BE49-F238E27FC236}">
                <a16:creationId xmlns:a16="http://schemas.microsoft.com/office/drawing/2014/main" id="{BBCF7B93-7ECA-8D55-5219-D8A977564623}"/>
              </a:ext>
            </a:extLst>
          </p:cNvPr>
          <p:cNvSpPr txBox="1">
            <a:spLocks/>
          </p:cNvSpPr>
          <p:nvPr/>
        </p:nvSpPr>
        <p:spPr>
          <a:xfrm>
            <a:off x="3526474" y="3337181"/>
            <a:ext cx="2914635" cy="481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Transformar as tabelas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normalizadas</a:t>
            </a: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 em </a:t>
            </a:r>
            <a:r>
              <a:rPr lang="pt-BR" sz="1000" b="1" dirty="0" err="1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desnormalizadas</a:t>
            </a:r>
            <a:endParaRPr lang="pt-BR" sz="10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6912651-26FF-FDC5-6C81-3589417528DE}"/>
              </a:ext>
            </a:extLst>
          </p:cNvPr>
          <p:cNvSpPr/>
          <p:nvPr/>
        </p:nvSpPr>
        <p:spPr>
          <a:xfrm>
            <a:off x="4763619" y="2454990"/>
            <a:ext cx="438150" cy="295075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34036F1-1730-008A-2588-643413D08297}"/>
              </a:ext>
            </a:extLst>
          </p:cNvPr>
          <p:cNvGrpSpPr/>
          <p:nvPr/>
        </p:nvGrpSpPr>
        <p:grpSpPr>
          <a:xfrm>
            <a:off x="3459799" y="2169478"/>
            <a:ext cx="743572" cy="1157247"/>
            <a:chOff x="876600" y="3046451"/>
            <a:chExt cx="743572" cy="1157247"/>
          </a:xfrm>
        </p:grpSpPr>
        <p:pic>
          <p:nvPicPr>
            <p:cNvPr id="1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04931574-A2B8-D8EB-1F5D-7254A26FC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hape 435">
              <a:extLst>
                <a:ext uri="{FF2B5EF4-FFF2-40B4-BE49-F238E27FC236}">
                  <a16:creationId xmlns:a16="http://schemas.microsoft.com/office/drawing/2014/main" id="{B5F1EF6F-52C1-9D0D-E7AA-5E26CD705878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Transacional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70EBAD2-F87E-1D06-888E-28875A11C444}"/>
              </a:ext>
            </a:extLst>
          </p:cNvPr>
          <p:cNvGrpSpPr/>
          <p:nvPr/>
        </p:nvGrpSpPr>
        <p:grpSpPr>
          <a:xfrm>
            <a:off x="5723903" y="2169478"/>
            <a:ext cx="743572" cy="1157247"/>
            <a:chOff x="876600" y="3046451"/>
            <a:chExt cx="743572" cy="1157247"/>
          </a:xfrm>
        </p:grpSpPr>
        <p:pic>
          <p:nvPicPr>
            <p:cNvPr id="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1B7876C5-73C1-F7E5-ABCA-2163E8E99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Shape 435">
              <a:extLst>
                <a:ext uri="{FF2B5EF4-FFF2-40B4-BE49-F238E27FC236}">
                  <a16:creationId xmlns:a16="http://schemas.microsoft.com/office/drawing/2014/main" id="{41FB1A0A-23DD-1725-5360-0ACE19E4527C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Analítico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14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06BF6789-06E7-4F80-8792-0178D056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4FBA4435-0BDE-AE7A-D938-10A4D18FC81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77D2FA4A-EA74-75B1-3D4A-AC6A12B78185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3C54659C-B77D-9692-1A10-50B27E87BF2E}"/>
              </a:ext>
            </a:extLst>
          </p:cNvPr>
          <p:cNvSpPr txBox="1">
            <a:spLocks/>
          </p:cNvSpPr>
          <p:nvPr/>
        </p:nvSpPr>
        <p:spPr>
          <a:xfrm>
            <a:off x="876599" y="1340251"/>
            <a:ext cx="1320953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190.000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1.600.000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100gb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1500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200 consultas de relatórios por hora</a:t>
            </a:r>
          </a:p>
        </p:txBody>
      </p:sp>
      <p:sp>
        <p:nvSpPr>
          <p:cNvPr id="2" name="Shape 435">
            <a:extLst>
              <a:ext uri="{FF2B5EF4-FFF2-40B4-BE49-F238E27FC236}">
                <a16:creationId xmlns:a16="http://schemas.microsoft.com/office/drawing/2014/main" id="{D96BE489-69D8-CA9C-FAC5-04ED63AC45A7}"/>
              </a:ext>
            </a:extLst>
          </p:cNvPr>
          <p:cNvSpPr txBox="1">
            <a:spLocks/>
          </p:cNvSpPr>
          <p:nvPr/>
        </p:nvSpPr>
        <p:spPr>
          <a:xfrm>
            <a:off x="2679378" y="1274558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3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banco de transacional e outro de consultas</a:t>
            </a: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B73EB95C-B074-6BEC-56C9-0CA7B45989D9}"/>
              </a:ext>
            </a:extLst>
          </p:cNvPr>
          <p:cNvSpPr txBox="1">
            <a:spLocks/>
          </p:cNvSpPr>
          <p:nvPr/>
        </p:nvSpPr>
        <p:spPr>
          <a:xfrm>
            <a:off x="3281028" y="3991710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F424B8EF-9038-48F7-E04B-B601CE912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61" y="34798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CD9B3947-769B-4571-E5D1-C04DC4B9A7E2}"/>
              </a:ext>
            </a:extLst>
          </p:cNvPr>
          <p:cNvSpPr txBox="1">
            <a:spLocks/>
          </p:cNvSpPr>
          <p:nvPr/>
        </p:nvSpPr>
        <p:spPr>
          <a:xfrm>
            <a:off x="6180627" y="1288385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preciso um trabalho massivo de um DBA para ficar transformando os dados e passando para o outro banco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sp>
        <p:nvSpPr>
          <p:cNvPr id="11" name="Shape 435">
            <a:extLst>
              <a:ext uri="{FF2B5EF4-FFF2-40B4-BE49-F238E27FC236}">
                <a16:creationId xmlns:a16="http://schemas.microsoft.com/office/drawing/2014/main" id="{9B435F66-9FB5-1B34-C9CD-7E05275779BE}"/>
              </a:ext>
            </a:extLst>
          </p:cNvPr>
          <p:cNvSpPr txBox="1">
            <a:spLocks/>
          </p:cNvSpPr>
          <p:nvPr/>
        </p:nvSpPr>
        <p:spPr>
          <a:xfrm>
            <a:off x="2719687" y="3280367"/>
            <a:ext cx="2914635" cy="481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Transformar as tabelas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normalizadas</a:t>
            </a:r>
            <a:r>
              <a:rPr lang="pt-BR" sz="1000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 em </a:t>
            </a:r>
            <a:r>
              <a:rPr lang="pt-BR" sz="1000" b="1" dirty="0" err="1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desnormalizadas</a:t>
            </a:r>
            <a:endParaRPr lang="pt-BR" sz="10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090097A-B48E-2443-E3E9-33902624C29F}"/>
              </a:ext>
            </a:extLst>
          </p:cNvPr>
          <p:cNvSpPr/>
          <p:nvPr/>
        </p:nvSpPr>
        <p:spPr>
          <a:xfrm>
            <a:off x="3956832" y="2398176"/>
            <a:ext cx="438150" cy="295075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0C93195-0C10-B6EF-7DA5-81C72AD566D2}"/>
              </a:ext>
            </a:extLst>
          </p:cNvPr>
          <p:cNvGrpSpPr/>
          <p:nvPr/>
        </p:nvGrpSpPr>
        <p:grpSpPr>
          <a:xfrm>
            <a:off x="2679378" y="2114627"/>
            <a:ext cx="743572" cy="1157247"/>
            <a:chOff x="876600" y="3046451"/>
            <a:chExt cx="743572" cy="1157247"/>
          </a:xfrm>
        </p:grpSpPr>
        <p:pic>
          <p:nvPicPr>
            <p:cNvPr id="21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4611888D-9647-31E8-E6FB-955F15D64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Shape 435">
              <a:extLst>
                <a:ext uri="{FF2B5EF4-FFF2-40B4-BE49-F238E27FC236}">
                  <a16:creationId xmlns:a16="http://schemas.microsoft.com/office/drawing/2014/main" id="{1B63667E-0444-BBA2-3973-031E8162D114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Transacional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2EDC7B8-DD4E-BF21-650B-A94AE409D927}"/>
              </a:ext>
            </a:extLst>
          </p:cNvPr>
          <p:cNvGrpSpPr/>
          <p:nvPr/>
        </p:nvGrpSpPr>
        <p:grpSpPr>
          <a:xfrm>
            <a:off x="4943482" y="2114627"/>
            <a:ext cx="743572" cy="1157247"/>
            <a:chOff x="876600" y="3046451"/>
            <a:chExt cx="743572" cy="1157247"/>
          </a:xfrm>
        </p:grpSpPr>
        <p:pic>
          <p:nvPicPr>
            <p:cNvPr id="2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5678C5E3-00A1-B533-B56B-8C7712DEB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Shape 435">
              <a:extLst>
                <a:ext uri="{FF2B5EF4-FFF2-40B4-BE49-F238E27FC236}">
                  <a16:creationId xmlns:a16="http://schemas.microsoft.com/office/drawing/2014/main" id="{88BA91EC-0DC9-39D1-2F4B-345FFB2531F9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700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Analítico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11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B90D6C78-6793-F4B8-4BC1-8FAEEA12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D42E98AE-4933-E4BC-B226-C4DA170F538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04E2ED49-D67C-2099-7C64-F12A9F7F9DF5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C98F2B62-786A-F911-A650-8A62B0803EA8}"/>
              </a:ext>
            </a:extLst>
          </p:cNvPr>
          <p:cNvSpPr txBox="1">
            <a:spLocks/>
          </p:cNvSpPr>
          <p:nvPr/>
        </p:nvSpPr>
        <p:spPr>
          <a:xfrm>
            <a:off x="876599" y="1340251"/>
            <a:ext cx="1302453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190.000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1.600.000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100gb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1500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200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F8346F0-D761-9B68-F48E-2A10BBE7F013}"/>
              </a:ext>
            </a:extLst>
          </p:cNvPr>
          <p:cNvGrpSpPr/>
          <p:nvPr/>
        </p:nvGrpSpPr>
        <p:grpSpPr>
          <a:xfrm>
            <a:off x="2653012" y="2112664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8C5EA8C9-23AA-8E91-D60D-29F5710BB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A756B3C9-8D6E-D228-E4CD-F7A96C3C4680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0E81CCA8-9DF0-9ABF-D2C5-E83B2DA62E34}"/>
              </a:ext>
            </a:extLst>
          </p:cNvPr>
          <p:cNvSpPr txBox="1">
            <a:spLocks/>
          </p:cNvSpPr>
          <p:nvPr/>
        </p:nvSpPr>
        <p:spPr>
          <a:xfrm>
            <a:off x="2679378" y="1274558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4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Data Warehouse</a:t>
            </a:r>
            <a:endParaRPr lang="pt-BR" sz="9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65F9B090-0B84-62F1-CBCA-3012A18D090D}"/>
              </a:ext>
            </a:extLst>
          </p:cNvPr>
          <p:cNvSpPr txBox="1">
            <a:spLocks/>
          </p:cNvSpPr>
          <p:nvPr/>
        </p:nvSpPr>
        <p:spPr>
          <a:xfrm>
            <a:off x="5594013" y="5655410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870064ED-5B72-6EFB-21CA-A12E144A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546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4FADBA8A-3714-F35A-D961-74F94BC271EC}"/>
              </a:ext>
            </a:extLst>
          </p:cNvPr>
          <p:cNvSpPr txBox="1">
            <a:spLocks/>
          </p:cNvSpPr>
          <p:nvPr/>
        </p:nvSpPr>
        <p:spPr>
          <a:xfrm>
            <a:off x="9609627" y="1478552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preciso um trabalho massivo de um DBA para ficar transformando os dados e passando para o outro banco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02ADD3E-6960-17A1-F5A7-BE24697FC20B}"/>
              </a:ext>
            </a:extLst>
          </p:cNvPr>
          <p:cNvGrpSpPr/>
          <p:nvPr/>
        </p:nvGrpSpPr>
        <p:grpSpPr>
          <a:xfrm>
            <a:off x="4796136" y="2114627"/>
            <a:ext cx="1350334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938DC396-1818-239E-28F9-B9E42AAED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DCE19A63-DDFC-9E1E-6808-3F82A8CAAC2A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Shape 435">
            <a:extLst>
              <a:ext uri="{FF2B5EF4-FFF2-40B4-BE49-F238E27FC236}">
                <a16:creationId xmlns:a16="http://schemas.microsoft.com/office/drawing/2014/main" id="{B2356365-8D25-DDB9-F68D-827A4D71A9FF}"/>
              </a:ext>
            </a:extLst>
          </p:cNvPr>
          <p:cNvSpPr txBox="1">
            <a:spLocks/>
          </p:cNvSpPr>
          <p:nvPr/>
        </p:nvSpPr>
        <p:spPr>
          <a:xfrm>
            <a:off x="2653012" y="3718425"/>
            <a:ext cx="3138188" cy="8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Utilizar processos </a:t>
            </a:r>
            <a:r>
              <a:rPr lang="pt-BR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ETL</a:t>
            </a:r>
            <a:r>
              <a:rPr lang="pt-BR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pt-BR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ELT</a:t>
            </a:r>
            <a:r>
              <a:rPr lang="pt-BR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 automatizados para Extrair, Carregar e Transformar os dados</a:t>
            </a:r>
            <a:endParaRPr lang="pt-BR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AD4D8E3-AA4D-C12E-A8F5-8EDFDC58EFC6}"/>
              </a:ext>
            </a:extLst>
          </p:cNvPr>
          <p:cNvSpPr/>
          <p:nvPr/>
        </p:nvSpPr>
        <p:spPr>
          <a:xfrm>
            <a:off x="3737018" y="2280232"/>
            <a:ext cx="860819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3" name="Shape 435">
            <a:extLst>
              <a:ext uri="{FF2B5EF4-FFF2-40B4-BE49-F238E27FC236}">
                <a16:creationId xmlns:a16="http://schemas.microsoft.com/office/drawing/2014/main" id="{377CAB4A-13CD-0F88-19E9-C28EDD6D5F93}"/>
              </a:ext>
            </a:extLst>
          </p:cNvPr>
          <p:cNvSpPr txBox="1">
            <a:spLocks/>
          </p:cNvSpPr>
          <p:nvPr/>
        </p:nvSpPr>
        <p:spPr>
          <a:xfrm>
            <a:off x="2507459" y="3203572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OLTP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Shape 435">
            <a:extLst>
              <a:ext uri="{FF2B5EF4-FFF2-40B4-BE49-F238E27FC236}">
                <a16:creationId xmlns:a16="http://schemas.microsoft.com/office/drawing/2014/main" id="{9C59A629-5F34-C9BA-4EB2-A3666E4A6F7C}"/>
              </a:ext>
            </a:extLst>
          </p:cNvPr>
          <p:cNvSpPr txBox="1">
            <a:spLocks/>
          </p:cNvSpPr>
          <p:nvPr/>
        </p:nvSpPr>
        <p:spPr>
          <a:xfrm>
            <a:off x="4964721" y="3171674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OLAP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608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1CE340CC-8FB8-BA08-BCB4-C13F34924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737CE3AC-3C51-CC8E-22D3-5CEC18171C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61629F10-685B-EF67-3F4F-28D13959312D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3A9ADA4D-C1F4-45C3-A123-C073EE578021}"/>
              </a:ext>
            </a:extLst>
          </p:cNvPr>
          <p:cNvSpPr txBox="1">
            <a:spLocks/>
          </p:cNvSpPr>
          <p:nvPr/>
        </p:nvSpPr>
        <p:spPr>
          <a:xfrm>
            <a:off x="876599" y="1340251"/>
            <a:ext cx="1302453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190.000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1.600.000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100gb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1500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200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08E6C07-A3C6-3B2F-6A40-6A30634A97B3}"/>
              </a:ext>
            </a:extLst>
          </p:cNvPr>
          <p:cNvGrpSpPr/>
          <p:nvPr/>
        </p:nvGrpSpPr>
        <p:grpSpPr>
          <a:xfrm>
            <a:off x="2653012" y="2112664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4A315E04-4174-44AE-D91E-4CC8E5CCC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EB0D75EA-2027-A391-7484-2E107E4D3BD5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4BA0E130-40B6-3344-7BDA-06033E814417}"/>
              </a:ext>
            </a:extLst>
          </p:cNvPr>
          <p:cNvSpPr txBox="1">
            <a:spLocks/>
          </p:cNvSpPr>
          <p:nvPr/>
        </p:nvSpPr>
        <p:spPr>
          <a:xfrm>
            <a:off x="2679378" y="1274558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4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Data Warehouse</a:t>
            </a:r>
            <a:endParaRPr lang="pt-BR" sz="9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2F4F2195-2EBE-A351-E8C7-B7DF8640E40F}"/>
              </a:ext>
            </a:extLst>
          </p:cNvPr>
          <p:cNvSpPr txBox="1">
            <a:spLocks/>
          </p:cNvSpPr>
          <p:nvPr/>
        </p:nvSpPr>
        <p:spPr>
          <a:xfrm>
            <a:off x="3107734" y="3986828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98423B1A-5874-403D-668E-ECFA4296B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67" y="3474918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EC9114C8-51E9-38E3-3B66-E28A80C89753}"/>
              </a:ext>
            </a:extLst>
          </p:cNvPr>
          <p:cNvSpPr txBox="1">
            <a:spLocks/>
          </p:cNvSpPr>
          <p:nvPr/>
        </p:nvSpPr>
        <p:spPr>
          <a:xfrm>
            <a:off x="9609627" y="1478552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É preciso um trabalho massivo de um DBA para ficar transformando os dados e passando para o outro banco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0CE0E8B-6BC8-5782-17F1-4E2B4C36D6F1}"/>
              </a:ext>
            </a:extLst>
          </p:cNvPr>
          <p:cNvGrpSpPr/>
          <p:nvPr/>
        </p:nvGrpSpPr>
        <p:grpSpPr>
          <a:xfrm>
            <a:off x="4796136" y="2114627"/>
            <a:ext cx="1350334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3674D727-0023-7A04-038A-4D56DAC9F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D9F5658A-CA09-84EE-A24D-2DCB41475917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5CA1C5B-6DF0-3187-D91E-29507E949E63}"/>
              </a:ext>
            </a:extLst>
          </p:cNvPr>
          <p:cNvSpPr/>
          <p:nvPr/>
        </p:nvSpPr>
        <p:spPr>
          <a:xfrm>
            <a:off x="3737018" y="2280232"/>
            <a:ext cx="860819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3" name="Shape 435">
            <a:extLst>
              <a:ext uri="{FF2B5EF4-FFF2-40B4-BE49-F238E27FC236}">
                <a16:creationId xmlns:a16="http://schemas.microsoft.com/office/drawing/2014/main" id="{8AFAF39B-FDD4-3CAB-7189-F81AE46D75C3}"/>
              </a:ext>
            </a:extLst>
          </p:cNvPr>
          <p:cNvSpPr txBox="1">
            <a:spLocks/>
          </p:cNvSpPr>
          <p:nvPr/>
        </p:nvSpPr>
        <p:spPr>
          <a:xfrm>
            <a:off x="2507459" y="3203572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OLTP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Shape 435">
            <a:extLst>
              <a:ext uri="{FF2B5EF4-FFF2-40B4-BE49-F238E27FC236}">
                <a16:creationId xmlns:a16="http://schemas.microsoft.com/office/drawing/2014/main" id="{5639C408-FA7C-6B63-1ECA-7B6DE9204CA5}"/>
              </a:ext>
            </a:extLst>
          </p:cNvPr>
          <p:cNvSpPr txBox="1">
            <a:spLocks/>
          </p:cNvSpPr>
          <p:nvPr/>
        </p:nvSpPr>
        <p:spPr>
          <a:xfrm>
            <a:off x="4964721" y="3171674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OLAP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97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D45E83A7-98A2-C953-92AC-D7CFB305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F0550690-C174-F54B-329D-547E400BC26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A10F6649-A555-A51A-D2C2-6D226F336B42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8B16B7DA-B00F-9BA9-CAF1-5D41C85611C8}"/>
              </a:ext>
            </a:extLst>
          </p:cNvPr>
          <p:cNvSpPr txBox="1">
            <a:spLocks/>
          </p:cNvSpPr>
          <p:nvPr/>
        </p:nvSpPr>
        <p:spPr>
          <a:xfrm>
            <a:off x="876599" y="1340251"/>
            <a:ext cx="1302453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4°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190.000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1.600.000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100gb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1500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200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B712654-F9AF-6174-548A-96FBC9F57250}"/>
              </a:ext>
            </a:extLst>
          </p:cNvPr>
          <p:cNvGrpSpPr/>
          <p:nvPr/>
        </p:nvGrpSpPr>
        <p:grpSpPr>
          <a:xfrm>
            <a:off x="2653012" y="2112664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EA89222C-EEBC-C6C4-69CE-85353E87E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C8E7E1CB-2B64-2270-7A36-239100CE9712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E6726D8D-D133-D79D-E8BA-EC16B3409DD9}"/>
              </a:ext>
            </a:extLst>
          </p:cNvPr>
          <p:cNvSpPr txBox="1">
            <a:spLocks/>
          </p:cNvSpPr>
          <p:nvPr/>
        </p:nvSpPr>
        <p:spPr>
          <a:xfrm>
            <a:off x="2679378" y="1274558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4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um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Data Warehouse</a:t>
            </a:r>
            <a:endParaRPr lang="pt-BR" sz="9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0D24DF6A-9095-E2D4-6C06-C076D5BEED7B}"/>
              </a:ext>
            </a:extLst>
          </p:cNvPr>
          <p:cNvSpPr txBox="1">
            <a:spLocks/>
          </p:cNvSpPr>
          <p:nvPr/>
        </p:nvSpPr>
        <p:spPr>
          <a:xfrm>
            <a:off x="3107734" y="3986828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C34CF7FB-1A35-C4C4-2F6F-E9BC4AB3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67" y="3474918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A366A960-9315-BA74-DF73-D040293031A3}"/>
              </a:ext>
            </a:extLst>
          </p:cNvPr>
          <p:cNvSpPr txBox="1">
            <a:spLocks/>
          </p:cNvSpPr>
          <p:nvPr/>
        </p:nvSpPr>
        <p:spPr>
          <a:xfrm>
            <a:off x="6219376" y="1258050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Agora meu e-commerce alcançou um nível global e tem clientes em quase todos os continentes.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9BF119B-7CB0-DF8D-1C8B-4BD2BD15385D}"/>
              </a:ext>
            </a:extLst>
          </p:cNvPr>
          <p:cNvGrpSpPr/>
          <p:nvPr/>
        </p:nvGrpSpPr>
        <p:grpSpPr>
          <a:xfrm>
            <a:off x="4796136" y="2114627"/>
            <a:ext cx="1350334" cy="1157247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C6EBE8D2-1393-4021-AE5D-A803EB55A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E92F7271-82E9-4CFB-4D9B-0F7935652737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57E4726-5C14-B4F5-BB59-B0AAB1F7AC0B}"/>
              </a:ext>
            </a:extLst>
          </p:cNvPr>
          <p:cNvSpPr/>
          <p:nvPr/>
        </p:nvSpPr>
        <p:spPr>
          <a:xfrm>
            <a:off x="3737018" y="2280232"/>
            <a:ext cx="860819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3" name="Shape 435">
            <a:extLst>
              <a:ext uri="{FF2B5EF4-FFF2-40B4-BE49-F238E27FC236}">
                <a16:creationId xmlns:a16="http://schemas.microsoft.com/office/drawing/2014/main" id="{5285C3B0-9F6B-7028-6A43-883C023D6B27}"/>
              </a:ext>
            </a:extLst>
          </p:cNvPr>
          <p:cNvSpPr txBox="1">
            <a:spLocks/>
          </p:cNvSpPr>
          <p:nvPr/>
        </p:nvSpPr>
        <p:spPr>
          <a:xfrm>
            <a:off x="2507459" y="3203572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OLTP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Shape 435">
            <a:extLst>
              <a:ext uri="{FF2B5EF4-FFF2-40B4-BE49-F238E27FC236}">
                <a16:creationId xmlns:a16="http://schemas.microsoft.com/office/drawing/2014/main" id="{9841A1A8-81FC-F8FE-0C47-BA9493CD71A4}"/>
              </a:ext>
            </a:extLst>
          </p:cNvPr>
          <p:cNvSpPr txBox="1">
            <a:spLocks/>
          </p:cNvSpPr>
          <p:nvPr/>
        </p:nvSpPr>
        <p:spPr>
          <a:xfrm>
            <a:off x="4964721" y="3171674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OLAP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47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75BE2788-A2FB-12E1-FE94-481666204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E64704ED-6E4B-C07A-2CF4-E9A1E0236BF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Caso – E-Commerce de calçados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5448AA84-30FF-6A9F-8453-EE76462B416B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Banco de Dados - Relacional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Shape 435">
            <a:extLst>
              <a:ext uri="{FF2B5EF4-FFF2-40B4-BE49-F238E27FC236}">
                <a16:creationId xmlns:a16="http://schemas.microsoft.com/office/drawing/2014/main" id="{753A7C40-8FAB-E0F0-F9B3-6166BFF60EE0}"/>
              </a:ext>
            </a:extLst>
          </p:cNvPr>
          <p:cNvSpPr txBox="1">
            <a:spLocks/>
          </p:cNvSpPr>
          <p:nvPr/>
        </p:nvSpPr>
        <p:spPr>
          <a:xfrm>
            <a:off x="876599" y="1340251"/>
            <a:ext cx="1302453" cy="2139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5° Ano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 3.190.000 clientes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250.000 produtos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31.600.000 pedidos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3Tb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endParaRPr lang="pt-BR" sz="1000" i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9500 usuários simultâneos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~ 800 consultas de relatórios por hora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DB3A122-3B92-60A0-7F97-D8E4F3491392}"/>
              </a:ext>
            </a:extLst>
          </p:cNvPr>
          <p:cNvGrpSpPr/>
          <p:nvPr/>
        </p:nvGrpSpPr>
        <p:grpSpPr>
          <a:xfrm>
            <a:off x="2653012" y="2112664"/>
            <a:ext cx="743572" cy="1157247"/>
            <a:chOff x="876600" y="3046451"/>
            <a:chExt cx="743572" cy="1157247"/>
          </a:xfrm>
        </p:grpSpPr>
        <p:pic>
          <p:nvPicPr>
            <p:cNvPr id="9218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C8D27C26-F16F-B6B5-8B20-8DFF33839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hape 435">
              <a:extLst>
                <a:ext uri="{FF2B5EF4-FFF2-40B4-BE49-F238E27FC236}">
                  <a16:creationId xmlns:a16="http://schemas.microsoft.com/office/drawing/2014/main" id="{4FF57014-2E9D-C2A7-F601-1BBAD553625C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8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América do Norte</a:t>
              </a:r>
            </a:p>
          </p:txBody>
        </p:sp>
      </p:grpSp>
      <p:sp>
        <p:nvSpPr>
          <p:cNvPr id="2" name="Shape 435">
            <a:extLst>
              <a:ext uri="{FF2B5EF4-FFF2-40B4-BE49-F238E27FC236}">
                <a16:creationId xmlns:a16="http://schemas.microsoft.com/office/drawing/2014/main" id="{51FFE05C-31AB-6169-ED8B-D1F248974323}"/>
              </a:ext>
            </a:extLst>
          </p:cNvPr>
          <p:cNvSpPr txBox="1">
            <a:spLocks/>
          </p:cNvSpPr>
          <p:nvPr/>
        </p:nvSpPr>
        <p:spPr>
          <a:xfrm>
            <a:off x="2679378" y="980870"/>
            <a:ext cx="2914635" cy="613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Solução 5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8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Criar vários </a:t>
            </a:r>
            <a:r>
              <a:rPr lang="pt-BR" sz="1000" b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Data Mars</a:t>
            </a:r>
            <a:endParaRPr lang="pt-BR" sz="900" b="1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435">
            <a:extLst>
              <a:ext uri="{FF2B5EF4-FFF2-40B4-BE49-F238E27FC236}">
                <a16:creationId xmlns:a16="http://schemas.microsoft.com/office/drawing/2014/main" id="{FAF231ED-5F7F-55B9-BAD3-B2BBD1E892C2}"/>
              </a:ext>
            </a:extLst>
          </p:cNvPr>
          <p:cNvSpPr txBox="1">
            <a:spLocks/>
          </p:cNvSpPr>
          <p:nvPr/>
        </p:nvSpPr>
        <p:spPr>
          <a:xfrm>
            <a:off x="5644467" y="5655410"/>
            <a:ext cx="3403332" cy="377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b="1" i="1" dirty="0">
                <a:solidFill>
                  <a:srgbClr val="519BF7"/>
                </a:solidFill>
                <a:latin typeface="Open Sans"/>
                <a:ea typeface="Open Sans"/>
                <a:cs typeface="Open Sans"/>
                <a:sym typeface="Open Sans"/>
              </a:rPr>
              <a:t>Mas a vida é uma caixinha de surpresas...</a:t>
            </a:r>
            <a:endParaRPr lang="pt-BR" sz="600" dirty="0">
              <a:solidFill>
                <a:srgbClr val="519BF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 descr="Homem de terno e gravata com a mão&#10;&#10;Descrição gerada automaticamente">
            <a:extLst>
              <a:ext uri="{FF2B5EF4-FFF2-40B4-BE49-F238E27FC236}">
                <a16:creationId xmlns:a16="http://schemas.microsoft.com/office/drawing/2014/main" id="{C3658DC5-E0B7-DC85-3145-C61F8B74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43500"/>
            <a:ext cx="1898259" cy="123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435">
            <a:extLst>
              <a:ext uri="{FF2B5EF4-FFF2-40B4-BE49-F238E27FC236}">
                <a16:creationId xmlns:a16="http://schemas.microsoft.com/office/drawing/2014/main" id="{8C100823-29E6-D7C1-CA6C-B7EB808D094F}"/>
              </a:ext>
            </a:extLst>
          </p:cNvPr>
          <p:cNvSpPr txBox="1">
            <a:spLocks/>
          </p:cNvSpPr>
          <p:nvPr/>
        </p:nvSpPr>
        <p:spPr>
          <a:xfrm>
            <a:off x="9375234" y="1065533"/>
            <a:ext cx="2674040" cy="121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buClr>
                <a:schemeClr val="dk1"/>
              </a:buClr>
              <a:buSzPct val="25000"/>
              <a:buFont typeface="Arial"/>
              <a:buNone/>
            </a:pPr>
            <a:r>
              <a:rPr lang="pt-BR" sz="1800" b="1" i="1" dirty="0">
                <a:solidFill>
                  <a:srgbClr val="EA4335"/>
                </a:solidFill>
                <a:latin typeface="Open Sans"/>
                <a:ea typeface="Open Sans"/>
                <a:cs typeface="Open Sans"/>
                <a:sym typeface="Open Sans"/>
              </a:rPr>
              <a:t>Problema 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pt-BR" sz="800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Agora meu e-commerce alcançou um nível global e tem clientes em quase todos os continentes.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pt-BR" sz="900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sz="900" b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rPr>
              <a:t>E agora José?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FB05563-177D-B5A5-CE01-BD9F7D550662}"/>
              </a:ext>
            </a:extLst>
          </p:cNvPr>
          <p:cNvGrpSpPr/>
          <p:nvPr/>
        </p:nvGrpSpPr>
        <p:grpSpPr>
          <a:xfrm>
            <a:off x="5113945" y="1745000"/>
            <a:ext cx="1061044" cy="922904"/>
            <a:chOff x="876600" y="3046451"/>
            <a:chExt cx="743572" cy="1157247"/>
          </a:xfrm>
        </p:grpSpPr>
        <p:pic>
          <p:nvPicPr>
            <p:cNvPr id="4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C1D3B73A-7310-8482-B3BE-970CAA412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hape 435">
              <a:extLst>
                <a:ext uri="{FF2B5EF4-FFF2-40B4-BE49-F238E27FC236}">
                  <a16:creationId xmlns:a16="http://schemas.microsoft.com/office/drawing/2014/main" id="{97F7F088-5D99-D30D-72E1-E5816DBD565A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8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205F3695-94BF-B3D9-F7BB-F8005DA39826}"/>
              </a:ext>
            </a:extLst>
          </p:cNvPr>
          <p:cNvSpPr/>
          <p:nvPr/>
        </p:nvSpPr>
        <p:spPr>
          <a:xfrm>
            <a:off x="3615069" y="1936260"/>
            <a:ext cx="1023421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3" name="Shape 435">
            <a:extLst>
              <a:ext uri="{FF2B5EF4-FFF2-40B4-BE49-F238E27FC236}">
                <a16:creationId xmlns:a16="http://schemas.microsoft.com/office/drawing/2014/main" id="{A5DA177E-AEDC-8632-0726-5FFEFC60C895}"/>
              </a:ext>
            </a:extLst>
          </p:cNvPr>
          <p:cNvSpPr txBox="1">
            <a:spLocks/>
          </p:cNvSpPr>
          <p:nvPr/>
        </p:nvSpPr>
        <p:spPr>
          <a:xfrm>
            <a:off x="2481093" y="1683524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OLTP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Shape 435">
            <a:extLst>
              <a:ext uri="{FF2B5EF4-FFF2-40B4-BE49-F238E27FC236}">
                <a16:creationId xmlns:a16="http://schemas.microsoft.com/office/drawing/2014/main" id="{D375B66D-8B12-565C-84B5-C058C12E9BEC}"/>
              </a:ext>
            </a:extLst>
          </p:cNvPr>
          <p:cNvSpPr txBox="1">
            <a:spLocks/>
          </p:cNvSpPr>
          <p:nvPr/>
        </p:nvSpPr>
        <p:spPr>
          <a:xfrm>
            <a:off x="5117260" y="1298328"/>
            <a:ext cx="1061044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OLAP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672E391-9AE7-18FF-992B-B36CC29E63B2}"/>
              </a:ext>
            </a:extLst>
          </p:cNvPr>
          <p:cNvGrpSpPr/>
          <p:nvPr/>
        </p:nvGrpSpPr>
        <p:grpSpPr>
          <a:xfrm>
            <a:off x="5106054" y="2933456"/>
            <a:ext cx="1061044" cy="922904"/>
            <a:chOff x="876600" y="3046451"/>
            <a:chExt cx="743572" cy="1157247"/>
          </a:xfrm>
        </p:grpSpPr>
        <p:pic>
          <p:nvPicPr>
            <p:cNvPr id="15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42EC234D-B273-3DBA-68E7-80DFF287D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Shape 435">
              <a:extLst>
                <a:ext uri="{FF2B5EF4-FFF2-40B4-BE49-F238E27FC236}">
                  <a16:creationId xmlns:a16="http://schemas.microsoft.com/office/drawing/2014/main" id="{C4A2095C-EEDC-E2A2-98EC-48432635F5D0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8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12E3766-A953-7745-BC5F-093EF0BE966D}"/>
              </a:ext>
            </a:extLst>
          </p:cNvPr>
          <p:cNvGrpSpPr/>
          <p:nvPr/>
        </p:nvGrpSpPr>
        <p:grpSpPr>
          <a:xfrm>
            <a:off x="5106054" y="4009479"/>
            <a:ext cx="1061044" cy="922904"/>
            <a:chOff x="876600" y="3046451"/>
            <a:chExt cx="743572" cy="1157247"/>
          </a:xfrm>
        </p:grpSpPr>
        <p:pic>
          <p:nvPicPr>
            <p:cNvPr id="19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526E8B20-239F-CD42-3ED8-DAEFEAFDB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Shape 435">
              <a:extLst>
                <a:ext uri="{FF2B5EF4-FFF2-40B4-BE49-F238E27FC236}">
                  <a16:creationId xmlns:a16="http://schemas.microsoft.com/office/drawing/2014/main" id="{55C00578-4D8E-D234-A6C6-B04C8476722C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8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</a:t>
              </a:r>
              <a:endParaRPr lang="pt-BR" sz="800" i="1" dirty="0">
                <a:solidFill>
                  <a:srgbClr val="75787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EE71F5F-0279-7536-C0D6-810C075F9692}"/>
              </a:ext>
            </a:extLst>
          </p:cNvPr>
          <p:cNvGrpSpPr/>
          <p:nvPr/>
        </p:nvGrpSpPr>
        <p:grpSpPr>
          <a:xfrm>
            <a:off x="2709619" y="3474285"/>
            <a:ext cx="743572" cy="1157247"/>
            <a:chOff x="876600" y="3046451"/>
            <a:chExt cx="743572" cy="1157247"/>
          </a:xfrm>
        </p:grpSpPr>
        <p:pic>
          <p:nvPicPr>
            <p:cNvPr id="22" name="Picture 2" descr="Doing Without Databases in the 21st Century | by Lance Gutteridge |  codeburst">
              <a:extLst>
                <a:ext uri="{FF2B5EF4-FFF2-40B4-BE49-F238E27FC236}">
                  <a16:creationId xmlns:a16="http://schemas.microsoft.com/office/drawing/2014/main" id="{2E59D8CB-E533-E110-B910-DCA80D1FB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00" y="3046451"/>
              <a:ext cx="717206" cy="86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Shape 435">
              <a:extLst>
                <a:ext uri="{FF2B5EF4-FFF2-40B4-BE49-F238E27FC236}">
                  <a16:creationId xmlns:a16="http://schemas.microsoft.com/office/drawing/2014/main" id="{8715E319-80D4-458D-015B-BB007971643C}"/>
                </a:ext>
              </a:extLst>
            </p:cNvPr>
            <p:cNvSpPr txBox="1">
              <a:spLocks/>
            </p:cNvSpPr>
            <p:nvPr/>
          </p:nvSpPr>
          <p:spPr>
            <a:xfrm>
              <a:off x="902966" y="3829449"/>
              <a:ext cx="717206" cy="3742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None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111125" marR="0" lvl="1" indent="-349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231775" marR="0" lvl="2" indent="-412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028700" marR="0" lvl="3" indent="-190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–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1257300" marR="0" lvl="4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»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514600" marR="0" lvl="5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2971800" marR="0" lvl="6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429000" marR="0" lvl="7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3886200" marR="0" lvl="8" indent="-101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747474"/>
                </a:buClr>
                <a:buSzPct val="100000"/>
                <a:buFont typeface="Roboto"/>
                <a:buChar char="•"/>
                <a:defRPr sz="1200" b="0" i="0" u="none" strike="noStrike" cap="none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ctr">
                <a:lnSpc>
                  <a:spcPct val="115000"/>
                </a:lnSpc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pt-BR" sz="1000" b="1" i="1" dirty="0">
                  <a:solidFill>
                    <a:srgbClr val="75787A"/>
                  </a:solidFill>
                  <a:latin typeface="Open Sans"/>
                  <a:ea typeface="Open Sans"/>
                  <a:cs typeface="Open Sans"/>
                  <a:sym typeface="Open Sans"/>
                </a:rPr>
                <a:t>América do Sul</a:t>
              </a:r>
            </a:p>
          </p:txBody>
        </p:sp>
      </p:grpSp>
      <p:sp>
        <p:nvSpPr>
          <p:cNvPr id="24" name="Shape 435">
            <a:extLst>
              <a:ext uri="{FF2B5EF4-FFF2-40B4-BE49-F238E27FC236}">
                <a16:creationId xmlns:a16="http://schemas.microsoft.com/office/drawing/2014/main" id="{51CD266F-6051-3F55-D3D6-5DE02EE75FDE}"/>
              </a:ext>
            </a:extLst>
          </p:cNvPr>
          <p:cNvSpPr txBox="1">
            <a:spLocks/>
          </p:cNvSpPr>
          <p:nvPr/>
        </p:nvSpPr>
        <p:spPr>
          <a:xfrm>
            <a:off x="6064855" y="1873755"/>
            <a:ext cx="1430300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Financeiro US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Shape 435">
            <a:extLst>
              <a:ext uri="{FF2B5EF4-FFF2-40B4-BE49-F238E27FC236}">
                <a16:creationId xmlns:a16="http://schemas.microsoft.com/office/drawing/2014/main" id="{A4402DAC-0314-CE02-FD7B-7F4713BE9D53}"/>
              </a:ext>
            </a:extLst>
          </p:cNvPr>
          <p:cNvSpPr txBox="1">
            <a:spLocks/>
          </p:cNvSpPr>
          <p:nvPr/>
        </p:nvSpPr>
        <p:spPr>
          <a:xfrm>
            <a:off x="6064855" y="3039356"/>
            <a:ext cx="1430300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Financeiro BR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Shape 435">
            <a:extLst>
              <a:ext uri="{FF2B5EF4-FFF2-40B4-BE49-F238E27FC236}">
                <a16:creationId xmlns:a16="http://schemas.microsoft.com/office/drawing/2014/main" id="{648F6CDF-FD4E-5428-1648-18E735557379}"/>
              </a:ext>
            </a:extLst>
          </p:cNvPr>
          <p:cNvSpPr txBox="1">
            <a:spLocks/>
          </p:cNvSpPr>
          <p:nvPr/>
        </p:nvSpPr>
        <p:spPr>
          <a:xfrm>
            <a:off x="6105313" y="4131133"/>
            <a:ext cx="1430300" cy="365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None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11125" marR="0" lvl="1" indent="-34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31775" marR="0" lvl="2" indent="-41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–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573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»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pt-BR" b="1" dirty="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Transportes UY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endParaRPr lang="pt-BR" sz="900" b="1" dirty="0">
              <a:solidFill>
                <a:srgbClr val="75787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01BD8652-A9DC-1344-59B1-D6241592FE3F}"/>
              </a:ext>
            </a:extLst>
          </p:cNvPr>
          <p:cNvSpPr/>
          <p:nvPr/>
        </p:nvSpPr>
        <p:spPr>
          <a:xfrm>
            <a:off x="3675546" y="3156374"/>
            <a:ext cx="1023421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DB497EB5-4F54-05A9-5551-0F9B11B818C5}"/>
              </a:ext>
            </a:extLst>
          </p:cNvPr>
          <p:cNvSpPr/>
          <p:nvPr/>
        </p:nvSpPr>
        <p:spPr>
          <a:xfrm>
            <a:off x="3675546" y="3903733"/>
            <a:ext cx="1023421" cy="497486"/>
          </a:xfrm>
          <a:prstGeom prst="rightArrow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32957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6206F521-2EBF-2D8A-5B68-EBC7219C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>
            <a:extLst>
              <a:ext uri="{FF2B5EF4-FFF2-40B4-BE49-F238E27FC236}">
                <a16:creationId xmlns:a16="http://schemas.microsoft.com/office/drawing/2014/main" id="{6FD432D3-F3B0-5B30-487D-1B8179820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653" y="1880582"/>
            <a:ext cx="6696372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Data Warehouse vs Data Lake</a:t>
            </a:r>
          </a:p>
        </p:txBody>
      </p:sp>
    </p:spTree>
    <p:extLst>
      <p:ext uri="{BB962C8B-B14F-4D97-AF65-F5344CB8AC3E}">
        <p14:creationId xmlns:p14="http://schemas.microsoft.com/office/powerpoint/2010/main" val="1576019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C851A555-D165-F2E2-6CF3-390DA9F0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8F61FB1A-69B0-C59F-6D12-943F052B970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Data Warehouse </a:t>
            </a:r>
            <a:r>
              <a:rPr lang="pt-BR" sz="1300" dirty="0" err="1">
                <a:solidFill>
                  <a:srgbClr val="75787A"/>
                </a:solidFill>
              </a:rPr>
              <a:t>vs</a:t>
            </a:r>
            <a:r>
              <a:rPr lang="pt-BR" sz="1300" dirty="0">
                <a:solidFill>
                  <a:srgbClr val="75787A"/>
                </a:solidFill>
              </a:rPr>
              <a:t> Data Lake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8746561E-CCF3-E797-90E0-CAD4E2DD6071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Definições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022E59-F159-E106-5176-68AE0893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8" y="856465"/>
            <a:ext cx="7743825" cy="37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5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F494EBB0-CC14-88FC-E66D-D3C35E25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8E57000A-A50E-CB06-CA1A-B562B3BEEC3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Data Warehouse </a:t>
            </a:r>
            <a:r>
              <a:rPr lang="pt-BR" sz="1300" dirty="0" err="1">
                <a:solidFill>
                  <a:srgbClr val="75787A"/>
                </a:solidFill>
              </a:rPr>
              <a:t>vs</a:t>
            </a:r>
            <a:r>
              <a:rPr lang="pt-BR" sz="1300" dirty="0">
                <a:solidFill>
                  <a:srgbClr val="75787A"/>
                </a:solidFill>
              </a:rPr>
              <a:t> Data Lake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4BC05783-93C5-09FA-99A0-45C31C4B220D}"/>
              </a:ext>
            </a:extLst>
          </p:cNvPr>
          <p:cNvSpPr/>
          <p:nvPr/>
        </p:nvSpPr>
        <p:spPr>
          <a:xfrm>
            <a:off x="876599" y="558975"/>
            <a:ext cx="7896225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Processos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3B66202-6533-F8AA-A0A1-ADFBD86A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98" y="860850"/>
            <a:ext cx="7796481" cy="42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45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01D59BC6-FA1D-21EE-CE8B-5DBF92AF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>
            <a:extLst>
              <a:ext uri="{FF2B5EF4-FFF2-40B4-BE49-F238E27FC236}">
                <a16:creationId xmlns:a16="http://schemas.microsoft.com/office/drawing/2014/main" id="{60826C97-0DF3-B798-4ADF-EC53273E5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684" y="407792"/>
            <a:ext cx="7683431" cy="84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Solução</a:t>
            </a:r>
            <a:endParaRPr lang="en-US" dirty="0"/>
          </a:p>
        </p:txBody>
      </p:sp>
      <p:pic>
        <p:nvPicPr>
          <p:cNvPr id="8" name="Imagem 7" descr="Uma imagem contendo mesa, bolo, decorado, grande&#10;&#10;Descrição gerada automaticamente">
            <a:extLst>
              <a:ext uri="{FF2B5EF4-FFF2-40B4-BE49-F238E27FC236}">
                <a16:creationId xmlns:a16="http://schemas.microsoft.com/office/drawing/2014/main" id="{B7FE2AEB-70C8-5894-31F9-208725E9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04" y="1158550"/>
            <a:ext cx="4677791" cy="3486416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974D72F-0EF7-FE91-1A0A-877172799D51}"/>
              </a:ext>
            </a:extLst>
          </p:cNvPr>
          <p:cNvSpPr/>
          <p:nvPr/>
        </p:nvSpPr>
        <p:spPr>
          <a:xfrm>
            <a:off x="3873985" y="1577515"/>
            <a:ext cx="418809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932B814-DCB3-4828-D292-661E52D8AEA8}"/>
              </a:ext>
            </a:extLst>
          </p:cNvPr>
          <p:cNvSpPr/>
          <p:nvPr/>
        </p:nvSpPr>
        <p:spPr>
          <a:xfrm>
            <a:off x="4823288" y="1581241"/>
            <a:ext cx="418809" cy="9144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DA5F0-34B8-67D3-9870-075D10C93FAA}"/>
              </a:ext>
            </a:extLst>
          </p:cNvPr>
          <p:cNvSpPr/>
          <p:nvPr/>
        </p:nvSpPr>
        <p:spPr>
          <a:xfrm>
            <a:off x="4341653" y="1249292"/>
            <a:ext cx="418809" cy="104765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4713D58-35F1-D51E-A284-215EB3F5869C}"/>
              </a:ext>
            </a:extLst>
          </p:cNvPr>
          <p:cNvSpPr/>
          <p:nvPr/>
        </p:nvSpPr>
        <p:spPr>
          <a:xfrm>
            <a:off x="4348633" y="3047701"/>
            <a:ext cx="418809" cy="104765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AA09B10C-80AA-486C-58E3-2A51272FF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26" y="1824873"/>
            <a:ext cx="1290015" cy="1635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hape 992">
            <a:extLst>
              <a:ext uri="{FF2B5EF4-FFF2-40B4-BE49-F238E27FC236}">
                <a16:creationId xmlns:a16="http://schemas.microsoft.com/office/drawing/2014/main" id="{1F6B18CF-065A-A5DE-B483-ED2748F11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1692" y="1410988"/>
            <a:ext cx="1981821" cy="2900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pt-BR" sz="1400" b="1" dirty="0">
                <a:solidFill>
                  <a:srgbClr val="3366FF"/>
                </a:solidFill>
                <a:latin typeface="Open Sans"/>
                <a:ea typeface="Open Sans"/>
                <a:cs typeface="Open Sans"/>
                <a:sym typeface="Open Sans"/>
              </a:rPr>
              <a:t>Reforços em aviões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endParaRPr lang="pt-BR" sz="1400" b="1" i="0" u="none" strike="noStrike" cap="none" dirty="0">
              <a:solidFill>
                <a:srgbClr val="3366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endParaRPr lang="pt-BR" sz="1000" b="0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Pontos vermelhos: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Não são tão importantes.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pt-BR" sz="1000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Reforço: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pt-BR" sz="1000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Onde não tem buracos de bala.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000" b="0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6D88859-ABCA-AD70-CFE9-91A7E5588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266384" y="996781"/>
            <a:ext cx="957820" cy="9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6C78F7E-B612-0AB5-7221-841883EDEAD1}"/>
              </a:ext>
            </a:extLst>
          </p:cNvPr>
          <p:cNvSpPr/>
          <p:nvPr/>
        </p:nvSpPr>
        <p:spPr>
          <a:xfrm>
            <a:off x="3420555" y="2094045"/>
            <a:ext cx="258533" cy="7670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6B195E-BF24-9DBD-080D-B6078D933E99}"/>
              </a:ext>
            </a:extLst>
          </p:cNvPr>
          <p:cNvSpPr/>
          <p:nvPr/>
        </p:nvSpPr>
        <p:spPr>
          <a:xfrm>
            <a:off x="5409066" y="2094045"/>
            <a:ext cx="258533" cy="76705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72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Shape 5601"/>
          <p:cNvSpPr txBox="1">
            <a:spLocks noGrp="1"/>
          </p:cNvSpPr>
          <p:nvPr>
            <p:ph type="title"/>
          </p:nvPr>
        </p:nvSpPr>
        <p:spPr>
          <a:xfrm>
            <a:off x="361653" y="1880582"/>
            <a:ext cx="6244500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Ferramentas Google</a:t>
            </a:r>
            <a:br>
              <a:rPr lang="en-US" dirty="0"/>
            </a:br>
            <a:r>
              <a:rPr lang="pt-BR" sz="2000" dirty="0">
                <a:effectLst/>
                <a:hlinkClick r:id="rId3"/>
              </a:rPr>
              <a:t>https://googlecloudcheatsheet.withgoogle.com/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91E7-6C1D-E6AB-068A-99B7EE7C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C16714-1928-3406-2ECA-CDAEDAA9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53" y="1880582"/>
            <a:ext cx="6244500" cy="742200"/>
          </a:xfrm>
        </p:spPr>
        <p:txBody>
          <a:bodyPr anchor="t">
            <a:normAutofit/>
          </a:bodyPr>
          <a:lstStyle/>
          <a:p>
            <a:pPr>
              <a:lnSpc>
                <a:spcPct val="104285"/>
              </a:lnSpc>
            </a:pPr>
            <a:r>
              <a:rPr lang="pt-BR" dirty="0"/>
              <a:t>CASO REAL</a:t>
            </a:r>
            <a:endParaRPr lang="pt-B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EFD518-A40B-FB5B-47A6-2D28AD60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</p:spPr>
        <p:txBody>
          <a:bodyPr/>
          <a:lstStyle/>
          <a:p>
            <a:r>
              <a:rPr lang="en-US" dirty="0"/>
              <a:t>Walmart - 1997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12CDC8-6219-AC52-B514-4A930625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99" y="1734642"/>
            <a:ext cx="4788468" cy="11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Fralda Descartável Infantil Pampers Confort Sec M Pacote 44 Unidades -  giassi - Giassi Supermercados">
            <a:extLst>
              <a:ext uri="{FF2B5EF4-FFF2-40B4-BE49-F238E27FC236}">
                <a16:creationId xmlns:a16="http://schemas.microsoft.com/office/drawing/2014/main" id="{DA353201-C92F-5CD3-498F-DCEB9BA6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b="17664"/>
          <a:stretch/>
        </p:blipFill>
        <p:spPr bwMode="auto">
          <a:xfrm>
            <a:off x="1817685" y="2609787"/>
            <a:ext cx="1040682" cy="6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4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F8711236-D479-D2D9-ED81-332CCB8F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>
            <a:extLst>
              <a:ext uri="{FF2B5EF4-FFF2-40B4-BE49-F238E27FC236}">
                <a16:creationId xmlns:a16="http://schemas.microsoft.com/office/drawing/2014/main" id="{97DDC443-B6FE-C80B-7FEB-CB30525C5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684" y="407792"/>
            <a:ext cx="7683431" cy="84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>
                <a:solidFill>
                  <a:srgbClr val="202124"/>
                </a:solidFill>
                <a:latin typeface="Google Sans"/>
              </a:rPr>
              <a:t>Pais + Fraldas = Cerveja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5702B6E-C1E6-384A-BEBF-4D0AD0FC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9" y="407792"/>
            <a:ext cx="2533794" cy="6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erveja Corona Extra Ln 330ml C/6 | Supertem">
            <a:extLst>
              <a:ext uri="{FF2B5EF4-FFF2-40B4-BE49-F238E27FC236}">
                <a16:creationId xmlns:a16="http://schemas.microsoft.com/office/drawing/2014/main" id="{E3E182C1-29FE-040B-D24D-8C6B82D7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744" y="1993834"/>
            <a:ext cx="1326563" cy="16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alda Descartável Infantil Pampers Confort Sec M Pacote 44 Unidades -  giassi - Giassi Supermercados">
            <a:extLst>
              <a:ext uri="{FF2B5EF4-FFF2-40B4-BE49-F238E27FC236}">
                <a16:creationId xmlns:a16="http://schemas.microsoft.com/office/drawing/2014/main" id="{83343240-E09A-6435-7680-36BA43A1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b="17664"/>
          <a:stretch/>
        </p:blipFill>
        <p:spPr bwMode="auto">
          <a:xfrm>
            <a:off x="2418232" y="1895149"/>
            <a:ext cx="2043113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ralda Descartável Infantil Pampers Confort Sec M Pacote 44 Unidades -  giassi - Giassi Supermercados">
            <a:extLst>
              <a:ext uri="{FF2B5EF4-FFF2-40B4-BE49-F238E27FC236}">
                <a16:creationId xmlns:a16="http://schemas.microsoft.com/office/drawing/2014/main" id="{86B5F40A-43E1-93C1-7273-830C10F51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b="17664"/>
          <a:stretch/>
        </p:blipFill>
        <p:spPr bwMode="auto">
          <a:xfrm>
            <a:off x="2880295" y="2354730"/>
            <a:ext cx="2043113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alda Descartável Infantil Pampers Confort Sec M Pacote 44 Unidades -  giassi - Giassi Supermercados">
            <a:extLst>
              <a:ext uri="{FF2B5EF4-FFF2-40B4-BE49-F238E27FC236}">
                <a16:creationId xmlns:a16="http://schemas.microsoft.com/office/drawing/2014/main" id="{B154BF04-CC7B-EC04-70C7-1A64F46FD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b="17664"/>
          <a:stretch/>
        </p:blipFill>
        <p:spPr bwMode="auto">
          <a:xfrm>
            <a:off x="3342358" y="2814311"/>
            <a:ext cx="2043113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lius (Todo Mundo Odeia o Chris) | Wiki Dynami Battles | Fandom">
            <a:extLst>
              <a:ext uri="{FF2B5EF4-FFF2-40B4-BE49-F238E27FC236}">
                <a16:creationId xmlns:a16="http://schemas.microsoft.com/office/drawing/2014/main" id="{13C1429B-DC52-CAB9-6A8A-5A1E5C5A1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1"/>
          <a:stretch/>
        </p:blipFill>
        <p:spPr bwMode="auto">
          <a:xfrm>
            <a:off x="-177640" y="2128947"/>
            <a:ext cx="2313751" cy="30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9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BC6F6AC0-3642-4149-684C-24806A642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>
            <a:extLst>
              <a:ext uri="{FF2B5EF4-FFF2-40B4-BE49-F238E27FC236}">
                <a16:creationId xmlns:a16="http://schemas.microsoft.com/office/drawing/2014/main" id="{48223ACC-1520-0E94-BEC0-AC20C617E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653" y="1880582"/>
            <a:ext cx="6696372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/>
              <a:t>Dados?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9D06106-A000-E274-BEC6-CDC4AB666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</p:spPr>
        <p:txBody>
          <a:bodyPr/>
          <a:lstStyle/>
          <a:p>
            <a:r>
              <a:rPr lang="pt-BR" dirty="0"/>
              <a:t>Definições</a:t>
            </a:r>
          </a:p>
        </p:txBody>
      </p:sp>
    </p:spTree>
    <p:extLst>
      <p:ext uri="{BB962C8B-B14F-4D97-AF65-F5344CB8AC3E}">
        <p14:creationId xmlns:p14="http://schemas.microsoft.com/office/powerpoint/2010/main" val="21766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>
          <a:extLst>
            <a:ext uri="{FF2B5EF4-FFF2-40B4-BE49-F238E27FC236}">
              <a16:creationId xmlns:a16="http://schemas.microsoft.com/office/drawing/2014/main" id="{404AAE2F-0F02-5C00-A141-C8639DC7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>
            <a:extLst>
              <a:ext uri="{FF2B5EF4-FFF2-40B4-BE49-F238E27FC236}">
                <a16:creationId xmlns:a16="http://schemas.microsoft.com/office/drawing/2014/main" id="{B1C71822-3699-B8B8-8613-FDE3EF86898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3875" y="0"/>
            <a:ext cx="8819699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ct val="25000"/>
              <a:buFont typeface="Open Sans"/>
              <a:buNone/>
            </a:pPr>
            <a:r>
              <a:rPr lang="pt-BR" sz="1300" dirty="0">
                <a:solidFill>
                  <a:srgbClr val="75787A"/>
                </a:solidFill>
              </a:rPr>
              <a:t>Dados</a:t>
            </a:r>
            <a:endParaRPr lang="pt-BR" sz="1300" b="0" i="0" u="none" strike="noStrike" cap="none" dirty="0">
              <a:solidFill>
                <a:srgbClr val="75787A"/>
              </a:solidFill>
            </a:endParaRPr>
          </a:p>
        </p:txBody>
      </p:sp>
      <p:sp>
        <p:nvSpPr>
          <p:cNvPr id="5265" name="Shape 5265">
            <a:extLst>
              <a:ext uri="{FF2B5EF4-FFF2-40B4-BE49-F238E27FC236}">
                <a16:creationId xmlns:a16="http://schemas.microsoft.com/office/drawing/2014/main" id="{96CF1C22-72D6-2579-1D32-9CC8BE308729}"/>
              </a:ext>
            </a:extLst>
          </p:cNvPr>
          <p:cNvSpPr/>
          <p:nvPr/>
        </p:nvSpPr>
        <p:spPr>
          <a:xfrm>
            <a:off x="876600" y="558975"/>
            <a:ext cx="7485622" cy="274200"/>
          </a:xfrm>
          <a:prstGeom prst="roundRect">
            <a:avLst>
              <a:gd name="adj" fmla="val 1674"/>
            </a:avLst>
          </a:prstGeom>
          <a:solidFill>
            <a:srgbClr val="519BF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Definição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Dados, informação e conhecimento: Qual a diferença?">
            <a:extLst>
              <a:ext uri="{FF2B5EF4-FFF2-40B4-BE49-F238E27FC236}">
                <a16:creationId xmlns:a16="http://schemas.microsoft.com/office/drawing/2014/main" id="{94C58D4D-19BA-ECB5-7A88-1F612C30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00" y="1158705"/>
            <a:ext cx="2936668" cy="36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89" name="Shape 5265">
            <a:extLst>
              <a:ext uri="{FF2B5EF4-FFF2-40B4-BE49-F238E27FC236}">
                <a16:creationId xmlns:a16="http://schemas.microsoft.com/office/drawing/2014/main" id="{70F7FE78-EF27-EBC6-B620-1E3AAEFE87A5}"/>
              </a:ext>
            </a:extLst>
          </p:cNvPr>
          <p:cNvSpPr/>
          <p:nvPr/>
        </p:nvSpPr>
        <p:spPr>
          <a:xfrm>
            <a:off x="3532327" y="1663231"/>
            <a:ext cx="4116146" cy="274200"/>
          </a:xfrm>
          <a:prstGeom prst="roundRect">
            <a:avLst>
              <a:gd name="adj" fmla="val 1674"/>
            </a:avLst>
          </a:prstGeom>
          <a:solidFill>
            <a:srgbClr val="008D87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47,90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0" name="Shape 5265">
            <a:extLst>
              <a:ext uri="{FF2B5EF4-FFF2-40B4-BE49-F238E27FC236}">
                <a16:creationId xmlns:a16="http://schemas.microsoft.com/office/drawing/2014/main" id="{1256460B-F995-CBC8-EBAD-36C6388265A5}"/>
              </a:ext>
            </a:extLst>
          </p:cNvPr>
          <p:cNvSpPr/>
          <p:nvPr/>
        </p:nvSpPr>
        <p:spPr>
          <a:xfrm>
            <a:off x="3251385" y="2319895"/>
            <a:ext cx="4116146" cy="274200"/>
          </a:xfrm>
          <a:prstGeom prst="roundRect">
            <a:avLst>
              <a:gd name="adj" fmla="val 1674"/>
            </a:avLst>
          </a:prstGeom>
          <a:solidFill>
            <a:srgbClr val="D5323E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Valor da Corrida R$ 47,90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1" name="Shape 5265">
            <a:extLst>
              <a:ext uri="{FF2B5EF4-FFF2-40B4-BE49-F238E27FC236}">
                <a16:creationId xmlns:a16="http://schemas.microsoft.com/office/drawing/2014/main" id="{F2AFF353-7005-306F-EC18-495DC252D23A}"/>
              </a:ext>
            </a:extLst>
          </p:cNvPr>
          <p:cNvSpPr/>
          <p:nvPr/>
        </p:nvSpPr>
        <p:spPr>
          <a:xfrm>
            <a:off x="2975687" y="3009500"/>
            <a:ext cx="4199910" cy="274200"/>
          </a:xfrm>
          <a:prstGeom prst="roundRect">
            <a:avLst>
              <a:gd name="adj" fmla="val 1674"/>
            </a:avLst>
          </a:prstGeom>
          <a:solidFill>
            <a:srgbClr val="F59B03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Valor da Corrida pela Uber R$ 47,90 – da minha casa até o aeroporto GRU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2" name="Shape 5265">
            <a:extLst>
              <a:ext uri="{FF2B5EF4-FFF2-40B4-BE49-F238E27FC236}">
                <a16:creationId xmlns:a16="http://schemas.microsoft.com/office/drawing/2014/main" id="{B42C165F-E60E-3E60-0A60-73D5C55600C0}"/>
              </a:ext>
            </a:extLst>
          </p:cNvPr>
          <p:cNvSpPr/>
          <p:nvPr/>
        </p:nvSpPr>
        <p:spPr>
          <a:xfrm>
            <a:off x="2689501" y="3710594"/>
            <a:ext cx="3111005" cy="274201"/>
          </a:xfrm>
          <a:prstGeom prst="roundRect">
            <a:avLst>
              <a:gd name="adj" fmla="val 1674"/>
            </a:avLst>
          </a:prstGeom>
          <a:solidFill>
            <a:srgbClr val="152A34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Uber está com o preço barato comparado ao 99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4" name="Shape 5265">
            <a:extLst>
              <a:ext uri="{FF2B5EF4-FFF2-40B4-BE49-F238E27FC236}">
                <a16:creationId xmlns:a16="http://schemas.microsoft.com/office/drawing/2014/main" id="{8198DF4B-ECA5-1AC7-DDC0-3B54E3AA32BE}"/>
              </a:ext>
            </a:extLst>
          </p:cNvPr>
          <p:cNvSpPr/>
          <p:nvPr/>
        </p:nvSpPr>
        <p:spPr>
          <a:xfrm>
            <a:off x="2954747" y="4541231"/>
            <a:ext cx="2063983" cy="274201"/>
          </a:xfrm>
          <a:prstGeom prst="roundRect">
            <a:avLst>
              <a:gd name="adj" fmla="val 1674"/>
            </a:avLst>
          </a:prstGeom>
          <a:solidFill>
            <a:srgbClr val="004E5F"/>
          </a:solidFill>
          <a:ln>
            <a:noFill/>
          </a:ln>
          <a:effectLst>
            <a:outerShdw blurRad="38100" dist="38100" dir="5400000" sx="99000" sy="99000" algn="ctr" rotWithShape="0">
              <a:srgbClr val="000000">
                <a:alpha val="15690"/>
              </a:srgbClr>
            </a:outerShdw>
          </a:effectLst>
        </p:spPr>
        <p:txBody>
          <a:bodyPr lIns="457200" tIns="64008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pt-BR" sz="85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Pediu a corrida pela Uber</a:t>
            </a:r>
            <a:endParaRPr lang="pt-BR" sz="85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6547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61653" y="1831452"/>
            <a:ext cx="6820924" cy="74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/>
              <a:t>Tipos de Dados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DBBDAB6-EFA8-8F7B-26DF-598BC38FE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53" y="2603904"/>
            <a:ext cx="4637099" cy="417900"/>
          </a:xfrm>
        </p:spPr>
        <p:txBody>
          <a:bodyPr/>
          <a:lstStyle/>
          <a:p>
            <a:r>
              <a:rPr lang="pt-BR" dirty="0"/>
              <a:t>Definições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2718</Words>
  <Application>Microsoft Office PowerPoint</Application>
  <PresentationFormat>Apresentação na tela (16:9)</PresentationFormat>
  <Paragraphs>937</Paragraphs>
  <Slides>40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8" baseType="lpstr">
      <vt:lpstr>Arial</vt:lpstr>
      <vt:lpstr>Google Sans</vt:lpstr>
      <vt:lpstr>Open Sans</vt:lpstr>
      <vt:lpstr>Roboto</vt:lpstr>
      <vt:lpstr>Roboto Mono</vt:lpstr>
      <vt:lpstr>Segoe UI</vt:lpstr>
      <vt:lpstr>Wingdings</vt:lpstr>
      <vt:lpstr>GCP Template</vt:lpstr>
      <vt:lpstr>Fundamentos de Ciência de Dados</vt:lpstr>
      <vt:lpstr>CASO REAL</vt:lpstr>
      <vt:lpstr>Problema Relatado</vt:lpstr>
      <vt:lpstr>Solução</vt:lpstr>
      <vt:lpstr>CASO REAL</vt:lpstr>
      <vt:lpstr>Pais + Fraldas = Cerveja</vt:lpstr>
      <vt:lpstr>Dados?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Processamento de Dados</vt:lpstr>
      <vt:lpstr>Apresentação do PowerPoint</vt:lpstr>
      <vt:lpstr>Análise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Warehouse vs Data Lake</vt:lpstr>
      <vt:lpstr>Apresentação do PowerPoint</vt:lpstr>
      <vt:lpstr>Apresentação do PowerPoint</vt:lpstr>
      <vt:lpstr>Ferramentas Google https://googlecloudcheatsheet.withgoogle.com/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Cloud Platform Official Icons and Sample Diagrams</dc:title>
  <dc:subject/>
  <dc:creator>Gilberto Aparecido Bernardo Junior</dc:creator>
  <cp:keywords/>
  <dc:description/>
  <cp:lastModifiedBy>Gilberto Aparecido Bernardo Junior</cp:lastModifiedBy>
  <cp:revision>60</cp:revision>
  <dcterms:modified xsi:type="dcterms:W3CDTF">2024-08-02T22:08:53Z</dcterms:modified>
  <cp:category/>
</cp:coreProperties>
</file>